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6"/>
  </p:notesMasterIdLst>
  <p:handoutMasterIdLst>
    <p:handoutMasterId r:id="rId37"/>
  </p:handoutMasterIdLst>
  <p:sldIdLst>
    <p:sldId id="389" r:id="rId2"/>
    <p:sldId id="392" r:id="rId3"/>
    <p:sldId id="393" r:id="rId4"/>
    <p:sldId id="395" r:id="rId5"/>
    <p:sldId id="396" r:id="rId6"/>
    <p:sldId id="397" r:id="rId7"/>
    <p:sldId id="398" r:id="rId8"/>
    <p:sldId id="399" r:id="rId9"/>
    <p:sldId id="400" r:id="rId10"/>
    <p:sldId id="401" r:id="rId11"/>
    <p:sldId id="402" r:id="rId12"/>
    <p:sldId id="426" r:id="rId13"/>
    <p:sldId id="425" r:id="rId14"/>
    <p:sldId id="403" r:id="rId15"/>
    <p:sldId id="404" r:id="rId16"/>
    <p:sldId id="405" r:id="rId17"/>
    <p:sldId id="406" r:id="rId18"/>
    <p:sldId id="407" r:id="rId19"/>
    <p:sldId id="408" r:id="rId20"/>
    <p:sldId id="409" r:id="rId21"/>
    <p:sldId id="410" r:id="rId22"/>
    <p:sldId id="411" r:id="rId23"/>
    <p:sldId id="412" r:id="rId24"/>
    <p:sldId id="413" r:id="rId25"/>
    <p:sldId id="414" r:id="rId26"/>
    <p:sldId id="420" r:id="rId27"/>
    <p:sldId id="416" r:id="rId28"/>
    <p:sldId id="417" r:id="rId29"/>
    <p:sldId id="418" r:id="rId30"/>
    <p:sldId id="419" r:id="rId31"/>
    <p:sldId id="421" r:id="rId32"/>
    <p:sldId id="422" r:id="rId33"/>
    <p:sldId id="423" r:id="rId34"/>
    <p:sldId id="424" r:id="rId35"/>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06F4"/>
    <a:srgbClr val="FAFA00"/>
    <a:srgbClr val="6600CC"/>
    <a:srgbClr val="210EAE"/>
    <a:srgbClr val="FF00FF"/>
    <a:srgbClr val="00339A"/>
    <a:srgbClr val="00863D"/>
    <a:srgbClr val="5D3F03"/>
    <a:srgbClr val="9900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2" autoAdjust="0"/>
    <p:restoredTop sz="99466" autoAdjust="0"/>
  </p:normalViewPr>
  <p:slideViewPr>
    <p:cSldViewPr>
      <p:cViewPr varScale="1">
        <p:scale>
          <a:sx n="69" d="100"/>
          <a:sy n="69" d="100"/>
        </p:scale>
        <p:origin x="-1356" y="-108"/>
      </p:cViewPr>
      <p:guideLst>
        <p:guide orient="horz" pos="2160"/>
        <p:guide pos="2880"/>
      </p:guideLst>
    </p:cSldViewPr>
  </p:slideViewPr>
  <p:notesTextViewPr>
    <p:cViewPr>
      <p:scale>
        <a:sx n="1" d="1"/>
        <a:sy n="1" d="1"/>
      </p:scale>
      <p:origin x="0" y="0"/>
    </p:cViewPr>
  </p:notesTextViewPr>
  <p:sorterViewPr>
    <p:cViewPr>
      <p:scale>
        <a:sx n="200" d="100"/>
        <a:sy n="200" d="100"/>
      </p:scale>
      <p:origin x="0" y="47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F20689EA-6BE9-48CD-AC12-FC48B1B85C32}" type="datetimeFigureOut">
              <a:rPr lang="en-US" smtClean="0"/>
              <a:t>9/20/2015</a:t>
            </a:fld>
            <a:endParaRPr lang="en-US"/>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9BBCB9FB-A198-4E5A-A081-FA31D57F14E0}" type="slidenum">
              <a:rPr lang="en-US" smtClean="0"/>
              <a:t>‹#›</a:t>
            </a:fld>
            <a:endParaRPr lang="en-US"/>
          </a:p>
        </p:txBody>
      </p:sp>
    </p:spTree>
    <p:extLst>
      <p:ext uri="{BB962C8B-B14F-4D97-AF65-F5344CB8AC3E}">
        <p14:creationId xmlns:p14="http://schemas.microsoft.com/office/powerpoint/2010/main" val="26414295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4763" y="0"/>
            <a:ext cx="2919412" cy="493713"/>
          </a:xfrm>
          <a:prstGeom prst="rect">
            <a:avLst/>
          </a:prstGeom>
        </p:spPr>
        <p:txBody>
          <a:bodyPr vert="horz" lIns="91440" tIns="45720" rIns="91440" bIns="45720" rtlCol="0"/>
          <a:lstStyle>
            <a:lvl1pPr algn="r">
              <a:defRPr sz="1200"/>
            </a:lvl1pPr>
          </a:lstStyle>
          <a:p>
            <a:fld id="{F839C518-4B85-4B4D-9CA9-1469DA1648C2}" type="datetimeFigureOut">
              <a:rPr lang="en-US" smtClean="0"/>
              <a:t>9/20/2015</a:t>
            </a:fld>
            <a:endParaRPr lang="en-US"/>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100" y="4686300"/>
            <a:ext cx="5389563" cy="44402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a:defRPr sz="1200"/>
            </a:lvl1pPr>
          </a:lstStyle>
          <a:p>
            <a:fld id="{F29DF2FC-B1B5-49F9-AD64-00FDB98024D6}" type="slidenum">
              <a:rPr lang="en-US" smtClean="0"/>
              <a:t>‹#›</a:t>
            </a:fld>
            <a:endParaRPr lang="en-US"/>
          </a:p>
        </p:txBody>
      </p:sp>
    </p:spTree>
    <p:extLst>
      <p:ext uri="{BB962C8B-B14F-4D97-AF65-F5344CB8AC3E}">
        <p14:creationId xmlns:p14="http://schemas.microsoft.com/office/powerpoint/2010/main" val="35155050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2</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11</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12</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13</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14</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15</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16</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17</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18</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19</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20</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3</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21</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22</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23</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24</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25</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26</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27</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28</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29</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30</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4</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31</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32</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33</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34</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5</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6</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7</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8</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9</a:t>
            </a:fld>
            <a:endParaRPr lang="en-US"/>
          </a:p>
        </p:txBody>
      </p:sp>
    </p:spTree>
    <p:extLst>
      <p:ext uri="{BB962C8B-B14F-4D97-AF65-F5344CB8AC3E}">
        <p14:creationId xmlns:p14="http://schemas.microsoft.com/office/powerpoint/2010/main" val="239699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DF2FC-B1B5-49F9-AD64-00FDB98024D6}" type="slidenum">
              <a:rPr lang="en-US" smtClean="0"/>
              <a:t>10</a:t>
            </a:fld>
            <a:endParaRPr lang="en-US"/>
          </a:p>
        </p:txBody>
      </p:sp>
    </p:spTree>
    <p:extLst>
      <p:ext uri="{BB962C8B-B14F-4D97-AF65-F5344CB8AC3E}">
        <p14:creationId xmlns:p14="http://schemas.microsoft.com/office/powerpoint/2010/main" val="239699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DA5A72-0EA4-471F-B62E-65573F8291D8}" type="datetime1">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9EA7E6-78BE-4D11-B91B-4D530BC9AA21}" type="slidenum">
              <a:rPr lang="en-US" smtClean="0"/>
              <a:pPr/>
              <a:t>‹#›</a:t>
            </a:fld>
            <a:endParaRPr lang="en-US"/>
          </a:p>
        </p:txBody>
      </p:sp>
    </p:spTree>
    <p:extLst>
      <p:ext uri="{BB962C8B-B14F-4D97-AF65-F5344CB8AC3E}">
        <p14:creationId xmlns:p14="http://schemas.microsoft.com/office/powerpoint/2010/main" val="2599062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A577E9-C2F6-4F21-97D8-1BDC2F617D86}" type="datetime1">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9EA7E6-78BE-4D11-B91B-4D530BC9AA21}" type="slidenum">
              <a:rPr lang="en-US" smtClean="0"/>
              <a:pPr/>
              <a:t>‹#›</a:t>
            </a:fld>
            <a:endParaRPr lang="en-US"/>
          </a:p>
        </p:txBody>
      </p:sp>
    </p:spTree>
    <p:extLst>
      <p:ext uri="{BB962C8B-B14F-4D97-AF65-F5344CB8AC3E}">
        <p14:creationId xmlns:p14="http://schemas.microsoft.com/office/powerpoint/2010/main" val="2895780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A214C1-31C6-4FE5-801A-17D8FB608038}" type="datetime1">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9EA7E6-78BE-4D11-B91B-4D530BC9AA21}" type="slidenum">
              <a:rPr lang="en-US" smtClean="0"/>
              <a:pPr/>
              <a:t>‹#›</a:t>
            </a:fld>
            <a:endParaRPr lang="en-US"/>
          </a:p>
        </p:txBody>
      </p:sp>
    </p:spTree>
    <p:extLst>
      <p:ext uri="{BB962C8B-B14F-4D97-AF65-F5344CB8AC3E}">
        <p14:creationId xmlns:p14="http://schemas.microsoft.com/office/powerpoint/2010/main" val="350374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1023BE-08E2-4C25-984A-099C35D01DBF}" type="datetime1">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9EA7E6-78BE-4D11-B91B-4D530BC9AA21}" type="slidenum">
              <a:rPr lang="en-US" smtClean="0"/>
              <a:pPr/>
              <a:t>‹#›</a:t>
            </a:fld>
            <a:endParaRPr lang="en-US"/>
          </a:p>
        </p:txBody>
      </p:sp>
    </p:spTree>
    <p:extLst>
      <p:ext uri="{BB962C8B-B14F-4D97-AF65-F5344CB8AC3E}">
        <p14:creationId xmlns:p14="http://schemas.microsoft.com/office/powerpoint/2010/main" val="3857379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54A370-D0AF-47BE-AB6C-E2565E9FFB08}" type="datetime1">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9EA7E6-78BE-4D11-B91B-4D530BC9AA21}" type="slidenum">
              <a:rPr lang="en-US" smtClean="0"/>
              <a:pPr/>
              <a:t>‹#›</a:t>
            </a:fld>
            <a:endParaRPr lang="en-US"/>
          </a:p>
        </p:txBody>
      </p:sp>
    </p:spTree>
    <p:extLst>
      <p:ext uri="{BB962C8B-B14F-4D97-AF65-F5344CB8AC3E}">
        <p14:creationId xmlns:p14="http://schemas.microsoft.com/office/powerpoint/2010/main" val="4259601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2EC0BD-D3EF-44B1-B891-C170C2102872}" type="datetime1">
              <a:rPr lang="en-US" smtClean="0"/>
              <a:t>9/20/2015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9EA7E6-78BE-4D11-B91B-4D530BC9AA21}" type="slidenum">
              <a:rPr lang="en-US" smtClean="0"/>
              <a:pPr/>
              <a:t>‹#›</a:t>
            </a:fld>
            <a:endParaRPr lang="en-US"/>
          </a:p>
        </p:txBody>
      </p:sp>
    </p:spTree>
    <p:extLst>
      <p:ext uri="{BB962C8B-B14F-4D97-AF65-F5344CB8AC3E}">
        <p14:creationId xmlns:p14="http://schemas.microsoft.com/office/powerpoint/2010/main" val="612148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D0FC30-7667-458E-8389-B2D77D845A3D}" type="datetime1">
              <a:rPr lang="en-US" smtClean="0"/>
              <a:t>9/20/2015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9EA7E6-78BE-4D11-B91B-4D530BC9AA21}" type="slidenum">
              <a:rPr lang="en-US" smtClean="0"/>
              <a:pPr/>
              <a:t>‹#›</a:t>
            </a:fld>
            <a:endParaRPr lang="en-US"/>
          </a:p>
        </p:txBody>
      </p:sp>
    </p:spTree>
    <p:extLst>
      <p:ext uri="{BB962C8B-B14F-4D97-AF65-F5344CB8AC3E}">
        <p14:creationId xmlns:p14="http://schemas.microsoft.com/office/powerpoint/2010/main" val="21794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A1B79B-75F0-40EA-A2DB-652B107EC9CD}" type="datetime1">
              <a:rPr lang="en-US" smtClean="0"/>
              <a:t>9/20/2015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9EA7E6-78BE-4D11-B91B-4D530BC9AA21}" type="slidenum">
              <a:rPr lang="en-US" smtClean="0"/>
              <a:pPr/>
              <a:t>‹#›</a:t>
            </a:fld>
            <a:endParaRPr lang="en-US"/>
          </a:p>
        </p:txBody>
      </p:sp>
    </p:spTree>
    <p:extLst>
      <p:ext uri="{BB962C8B-B14F-4D97-AF65-F5344CB8AC3E}">
        <p14:creationId xmlns:p14="http://schemas.microsoft.com/office/powerpoint/2010/main" val="2769493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B6AF9E-F5A5-474A-A421-04DFC6CEF72D}" type="datetime1">
              <a:rPr lang="en-US" smtClean="0"/>
              <a:t>9/20/2015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9EA7E6-78BE-4D11-B91B-4D530BC9AA21}" type="slidenum">
              <a:rPr lang="en-US" smtClean="0"/>
              <a:pPr/>
              <a:t>‹#›</a:t>
            </a:fld>
            <a:endParaRPr lang="en-US"/>
          </a:p>
        </p:txBody>
      </p:sp>
    </p:spTree>
    <p:extLst>
      <p:ext uri="{BB962C8B-B14F-4D97-AF65-F5344CB8AC3E}">
        <p14:creationId xmlns:p14="http://schemas.microsoft.com/office/powerpoint/2010/main" val="2468861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A2FAC3-9CE6-465A-BA65-2231CC4B73EA}" type="datetime1">
              <a:rPr lang="en-US" smtClean="0"/>
              <a:t>9/20/2015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9EA7E6-78BE-4D11-B91B-4D530BC9AA21}" type="slidenum">
              <a:rPr lang="en-US" smtClean="0"/>
              <a:pPr/>
              <a:t>‹#›</a:t>
            </a:fld>
            <a:endParaRPr lang="en-US"/>
          </a:p>
        </p:txBody>
      </p:sp>
    </p:spTree>
    <p:extLst>
      <p:ext uri="{BB962C8B-B14F-4D97-AF65-F5344CB8AC3E}">
        <p14:creationId xmlns:p14="http://schemas.microsoft.com/office/powerpoint/2010/main" val="1444147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105865-161A-401D-A855-97539DF4ED5E}" type="datetime1">
              <a:rPr lang="en-US" smtClean="0"/>
              <a:t>9/20/2015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9EA7E6-78BE-4D11-B91B-4D530BC9AA21}" type="slidenum">
              <a:rPr lang="en-US" smtClean="0"/>
              <a:pPr/>
              <a:t>‹#›</a:t>
            </a:fld>
            <a:endParaRPr lang="en-US"/>
          </a:p>
        </p:txBody>
      </p:sp>
    </p:spTree>
    <p:extLst>
      <p:ext uri="{BB962C8B-B14F-4D97-AF65-F5344CB8AC3E}">
        <p14:creationId xmlns:p14="http://schemas.microsoft.com/office/powerpoint/2010/main" val="700546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76942F-B30E-4418-A354-1E950A27269F}" type="datetime1">
              <a:rPr lang="en-US" smtClean="0"/>
              <a:t>9/20/2015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9EA7E6-78BE-4D11-B91B-4D530BC9AA21}" type="slidenum">
              <a:rPr lang="en-US" smtClean="0"/>
              <a:pPr/>
              <a:t>‹#›</a:t>
            </a:fld>
            <a:endParaRPr lang="en-US"/>
          </a:p>
        </p:txBody>
      </p:sp>
    </p:spTree>
    <p:extLst>
      <p:ext uri="{BB962C8B-B14F-4D97-AF65-F5344CB8AC3E}">
        <p14:creationId xmlns:p14="http://schemas.microsoft.com/office/powerpoint/2010/main" val="248021684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10.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11.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11.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wmf"/><Relationship Id="rId2" Type="http://schemas.openxmlformats.org/officeDocument/2006/relationships/tags" Target="../tags/tag1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jpe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7.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14.png"/><Relationship Id="rId5" Type="http://schemas.openxmlformats.org/officeDocument/2006/relationships/hyperlink" Target="http://www.informing-arts.biz/blog/wp-content/uploads/2009/07/socialinfluencertypes.png" TargetMode="External"/><Relationship Id="rId4" Type="http://schemas.openxmlformats.org/officeDocument/2006/relationships/image" Target="../media/image2.jpe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22.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24.wmf"/><Relationship Id="rId5" Type="http://schemas.openxmlformats.org/officeDocument/2006/relationships/image" Target="../media/image23.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26.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27.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7.xml"/><Relationship Id="rId5" Type="http://schemas.openxmlformats.org/officeDocument/2006/relationships/image" Target="../media/image28.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emf"/><Relationship Id="rId2" Type="http://schemas.openxmlformats.org/officeDocument/2006/relationships/tags" Target="../tags/tag2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jpe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emf"/><Relationship Id="rId2" Type="http://schemas.openxmlformats.org/officeDocument/2006/relationships/tags" Target="../tags/tag29.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jpe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30.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1.xml"/><Relationship Id="rId5" Type="http://schemas.openxmlformats.org/officeDocument/2006/relationships/image" Target="../media/image31.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3.xml"/><Relationship Id="rId5" Type="http://schemas.openxmlformats.org/officeDocument/2006/relationships/image" Target="../media/image32.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5.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6.jpe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7.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8.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304800" y="1600200"/>
            <a:ext cx="8229600" cy="0"/>
          </a:xfrm>
          <a:prstGeom prst="line">
            <a:avLst/>
          </a:prstGeom>
          <a:ln w="38100" cmpd="sng">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1</a:t>
            </a:fld>
            <a:endParaRPr lang="en-US"/>
          </a:p>
        </p:txBody>
      </p:sp>
      <p:sp>
        <p:nvSpPr>
          <p:cNvPr id="4" name="Title 3"/>
          <p:cNvSpPr>
            <a:spLocks noGrp="1"/>
          </p:cNvSpPr>
          <p:nvPr>
            <p:ph type="ctrTitle"/>
          </p:nvPr>
        </p:nvSpPr>
        <p:spPr>
          <a:xfrm>
            <a:off x="152400" y="533400"/>
            <a:ext cx="7772400" cy="1470025"/>
          </a:xfrm>
        </p:spPr>
        <p:txBody>
          <a:bodyPr>
            <a:normAutofit/>
          </a:bodyPr>
          <a:lstStyle/>
          <a:p>
            <a:r>
              <a:rPr lang="en-US" sz="3500" b="1" smtClean="0">
                <a:solidFill>
                  <a:srgbClr val="FF0000"/>
                </a:solidFill>
              </a:rPr>
              <a:t>MỘT SỐ BÀI TOÁN TRÊN MẠNG XÃ HỘI</a:t>
            </a:r>
            <a:endParaRPr lang="vi-VN" sz="3500" b="1">
              <a:solidFill>
                <a:srgbClr val="FF0000"/>
              </a:solidFill>
            </a:endParaRPr>
          </a:p>
        </p:txBody>
      </p:sp>
      <p:sp>
        <p:nvSpPr>
          <p:cNvPr id="5" name="TextBox 4"/>
          <p:cNvSpPr txBox="1"/>
          <p:nvPr/>
        </p:nvSpPr>
        <p:spPr>
          <a:xfrm>
            <a:off x="304798" y="2514600"/>
            <a:ext cx="4057211" cy="707886"/>
          </a:xfrm>
          <a:prstGeom prst="rect">
            <a:avLst/>
          </a:prstGeom>
          <a:noFill/>
        </p:spPr>
        <p:txBody>
          <a:bodyPr wrap="square" rtlCol="0">
            <a:spAutoFit/>
          </a:bodyPr>
          <a:lstStyle/>
          <a:p>
            <a:r>
              <a:rPr lang="en-US" sz="2000" b="1" smtClean="0">
                <a:solidFill>
                  <a:srgbClr val="210EAE"/>
                </a:solidFill>
                <a:latin typeface="Consolas" pitchFamily="49" charset="0"/>
                <a:cs typeface="Consolas" pitchFamily="49" charset="0"/>
              </a:rPr>
              <a:t>Học viên: Phạm Văn Cảnh</a:t>
            </a:r>
          </a:p>
          <a:p>
            <a:r>
              <a:rPr lang="en-US" sz="2000" b="1" smtClean="0">
                <a:solidFill>
                  <a:srgbClr val="210EAE"/>
                </a:solidFill>
                <a:latin typeface="Consolas" pitchFamily="49" charset="0"/>
                <a:cs typeface="Consolas" pitchFamily="49" charset="0"/>
              </a:rPr>
              <a:t>Lớp K21 – Khoa học máy tính</a:t>
            </a:r>
            <a:endParaRPr lang="vi-VN" sz="2000" b="1">
              <a:solidFill>
                <a:srgbClr val="210EAE"/>
              </a:solidFill>
              <a:latin typeface="Consolas" pitchFamily="49" charset="0"/>
              <a:cs typeface="Consolas" pitchFamily="49" charset="0"/>
            </a:endParaRPr>
          </a:p>
        </p:txBody>
      </p:sp>
      <p:pic>
        <p:nvPicPr>
          <p:cNvPr id="10" name="Picture 9" descr="D:\active\pids\slide\erdossvg.png"/>
          <p:cNvPicPr>
            <a:picLocks noChangeAspect="1" noChangeArrowheads="1"/>
          </p:cNvPicPr>
          <p:nvPr/>
        </p:nvPicPr>
        <p:blipFill>
          <a:blip r:embed="rId3" cstate="print"/>
          <a:srcRect/>
          <a:stretch>
            <a:fillRect/>
          </a:stretch>
        </p:blipFill>
        <p:spPr bwMode="auto">
          <a:xfrm>
            <a:off x="2971800" y="1752600"/>
            <a:ext cx="8039979" cy="4648200"/>
          </a:xfrm>
          <a:prstGeom prst="rect">
            <a:avLst/>
          </a:prstGeom>
          <a:noFill/>
        </p:spPr>
      </p:pic>
      <p:pic>
        <p:nvPicPr>
          <p:cNvPr id="1027"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800" y="22860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667000" y="6400800"/>
            <a:ext cx="4191000" cy="369332"/>
          </a:xfrm>
          <a:prstGeom prst="rect">
            <a:avLst/>
          </a:prstGeom>
          <a:noFill/>
        </p:spPr>
        <p:txBody>
          <a:bodyPr wrap="square" rtlCol="0">
            <a:spAutoFit/>
          </a:bodyPr>
          <a:lstStyle/>
          <a:p>
            <a:r>
              <a:rPr lang="en-US" smtClean="0">
                <a:solidFill>
                  <a:srgbClr val="6600CC"/>
                </a:solidFill>
                <a:latin typeface="Century" pitchFamily="18" charset="0"/>
              </a:rPr>
              <a:t>Hà nội, Ngày 21 tháng 9 năm 2015</a:t>
            </a:r>
            <a:endParaRPr lang="vi-VN">
              <a:solidFill>
                <a:srgbClr val="6600CC"/>
              </a:solidFill>
              <a:latin typeface="+mj-lt"/>
            </a:endParaRPr>
          </a:p>
        </p:txBody>
      </p:sp>
      <p:cxnSp>
        <p:nvCxnSpPr>
          <p:cNvPr id="11" name="Straight Connector 10"/>
          <p:cNvCxnSpPr/>
          <p:nvPr/>
        </p:nvCxnSpPr>
        <p:spPr>
          <a:xfrm>
            <a:off x="7848600" y="0"/>
            <a:ext cx="0" cy="1905000"/>
          </a:xfrm>
          <a:prstGeom prst="line">
            <a:avLst/>
          </a:prstGeom>
          <a:ln w="38100">
            <a:solidFill>
              <a:srgbClr val="2806F4"/>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76907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10</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 y="1219200"/>
            <a:ext cx="7924800" cy="3785652"/>
          </a:xfrm>
          <a:prstGeom prst="rect">
            <a:avLst/>
          </a:prstGeom>
          <a:noFill/>
        </p:spPr>
        <p:txBody>
          <a:bodyPr wrap="square" rtlCol="0">
            <a:spAutoFit/>
          </a:bodyPr>
          <a:lstStyle/>
          <a:p>
            <a:pPr marL="720725" indent="-457200">
              <a:buFont typeface="+mj-lt"/>
              <a:buAutoNum type="arabicPeriod"/>
            </a:pPr>
            <a:r>
              <a:rPr lang="en-US" sz="2000">
                <a:latin typeface="Consolas" pitchFamily="49" charset="0"/>
                <a:cs typeface="Consolas" pitchFamily="49" charset="0"/>
              </a:rPr>
              <a:t>Khai phá dữ liệu trên mạng xã </a:t>
            </a:r>
            <a:r>
              <a:rPr lang="en-US" sz="2000" smtClean="0">
                <a:latin typeface="Consolas" pitchFamily="49" charset="0"/>
                <a:cs typeface="Consolas" pitchFamily="49" charset="0"/>
              </a:rPr>
              <a:t>hội (</a:t>
            </a:r>
            <a:r>
              <a:rPr lang="en-US" sz="2000" smtClean="0">
                <a:solidFill>
                  <a:srgbClr val="6600CC"/>
                </a:solidFill>
                <a:latin typeface="Consolas" pitchFamily="49" charset="0"/>
                <a:cs typeface="Consolas" pitchFamily="49" charset="0"/>
              </a:rPr>
              <a:t>Data mining on OSNs</a:t>
            </a:r>
            <a:r>
              <a:rPr lang="en-US" sz="2000" smtClean="0">
                <a:latin typeface="Consolas" pitchFamily="49" charset="0"/>
                <a:cs typeface="Consolas" pitchFamily="49" charset="0"/>
              </a:rPr>
              <a:t>)</a:t>
            </a:r>
            <a:endParaRPr lang="en-US" sz="2000">
              <a:latin typeface="Consolas" pitchFamily="49" charset="0"/>
              <a:cs typeface="Consolas" pitchFamily="49" charset="0"/>
            </a:endParaRPr>
          </a:p>
          <a:p>
            <a:pPr marL="720725" indent="-457200">
              <a:buFont typeface="+mj-lt"/>
              <a:buAutoNum type="arabicPeriod"/>
            </a:pPr>
            <a:r>
              <a:rPr lang="en-US" sz="2000">
                <a:latin typeface="Consolas" pitchFamily="49" charset="0"/>
                <a:cs typeface="Consolas" pitchFamily="49" charset="0"/>
              </a:rPr>
              <a:t>Tối ưu hóa lan truyền thông tin (</a:t>
            </a:r>
            <a:r>
              <a:rPr lang="fr-FR" sz="2000">
                <a:solidFill>
                  <a:srgbClr val="6600CC"/>
                </a:solidFill>
                <a:latin typeface="Consolas" pitchFamily="49" charset="0"/>
                <a:cs typeface="Consolas" pitchFamily="49" charset="0"/>
              </a:rPr>
              <a:t>Propagation Information</a:t>
            </a:r>
            <a:r>
              <a:rPr lang="fr-FR" sz="2000">
                <a:latin typeface="Consolas" pitchFamily="49" charset="0"/>
                <a:cs typeface="Consolas" pitchFamily="49" charset="0"/>
              </a:rPr>
              <a:t>)</a:t>
            </a:r>
            <a:endParaRPr lang="en-US" sz="2000">
              <a:latin typeface="Consolas" pitchFamily="49" charset="0"/>
              <a:cs typeface="Consolas" pitchFamily="49" charset="0"/>
            </a:endParaRPr>
          </a:p>
          <a:p>
            <a:pPr marL="720725" indent="-457200">
              <a:buFont typeface="+mj-lt"/>
              <a:buAutoNum type="arabicPeriod"/>
            </a:pPr>
            <a:r>
              <a:rPr lang="en-US" sz="2000">
                <a:latin typeface="Consolas" pitchFamily="49" charset="0"/>
                <a:cs typeface="Consolas" pitchFamily="49" charset="0"/>
              </a:rPr>
              <a:t>Cấu trúc cộng đồng trên mạng xã hội (</a:t>
            </a:r>
            <a:r>
              <a:rPr lang="en-US" sz="2000">
                <a:solidFill>
                  <a:srgbClr val="6600CC"/>
                </a:solidFill>
                <a:latin typeface="Consolas" pitchFamily="49" charset="0"/>
                <a:cs typeface="Consolas" pitchFamily="49" charset="0"/>
              </a:rPr>
              <a:t>Community Struct</a:t>
            </a:r>
            <a:r>
              <a:rPr lang="en-US" sz="2000">
                <a:latin typeface="Consolas" pitchFamily="49" charset="0"/>
                <a:cs typeface="Consolas" pitchFamily="49" charset="0"/>
              </a:rPr>
              <a:t>)</a:t>
            </a:r>
          </a:p>
          <a:p>
            <a:pPr marL="720725" indent="-457200">
              <a:buFont typeface="+mj-lt"/>
              <a:buAutoNum type="arabicPeriod"/>
            </a:pPr>
            <a:r>
              <a:rPr lang="en-US" sz="2000">
                <a:latin typeface="Consolas" pitchFamily="49" charset="0"/>
                <a:cs typeface="Consolas" pitchFamily="49" charset="0"/>
              </a:rPr>
              <a:t>Ngăn chặn sự rò rỉ thông tin (</a:t>
            </a:r>
            <a:r>
              <a:rPr lang="en-US" sz="2000">
                <a:solidFill>
                  <a:srgbClr val="6600CC"/>
                </a:solidFill>
                <a:latin typeface="Consolas" pitchFamily="49" charset="0"/>
                <a:cs typeface="Consolas" pitchFamily="49" charset="0"/>
              </a:rPr>
              <a:t>Information Leakage</a:t>
            </a:r>
            <a:r>
              <a:rPr lang="en-US" sz="2000">
                <a:latin typeface="Consolas" pitchFamily="49" charset="0"/>
                <a:cs typeface="Consolas" pitchFamily="49" charset="0"/>
              </a:rPr>
              <a:t>)</a:t>
            </a:r>
          </a:p>
          <a:p>
            <a:pPr marL="720725" indent="-457200">
              <a:buFont typeface="+mj-lt"/>
              <a:buAutoNum type="arabicPeriod"/>
            </a:pPr>
            <a:r>
              <a:rPr lang="en-US" sz="2000">
                <a:latin typeface="Consolas" pitchFamily="49" charset="0"/>
                <a:cs typeface="Consolas" pitchFamily="49" charset="0"/>
              </a:rPr>
              <a:t>Hạn chế thông tin sai lệnh trên mạng xã hội (</a:t>
            </a:r>
            <a:r>
              <a:rPr lang="en-US" sz="2000">
                <a:solidFill>
                  <a:srgbClr val="6600CC"/>
                </a:solidFill>
                <a:latin typeface="Consolas" pitchFamily="49" charset="0"/>
                <a:cs typeface="Consolas" pitchFamily="49" charset="0"/>
              </a:rPr>
              <a:t>Limiting Misinformation</a:t>
            </a:r>
            <a:r>
              <a:rPr lang="en-US" sz="2000">
                <a:latin typeface="Consolas" pitchFamily="49" charset="0"/>
                <a:cs typeface="Consolas" pitchFamily="49" charset="0"/>
              </a:rPr>
              <a:t>)</a:t>
            </a:r>
          </a:p>
          <a:p>
            <a:pPr marL="720725" indent="-457200">
              <a:buFont typeface="+mj-lt"/>
              <a:buAutoNum type="arabicPeriod"/>
            </a:pPr>
            <a:r>
              <a:rPr lang="en-US" sz="2000">
                <a:latin typeface="Consolas" pitchFamily="49" charset="0"/>
                <a:cs typeface="Consolas" pitchFamily="49" charset="0"/>
              </a:rPr>
              <a:t>Các bài toán về an ninh trên mạng xã hội (</a:t>
            </a:r>
            <a:r>
              <a:rPr lang="en-US" sz="2000" smtClean="0">
                <a:solidFill>
                  <a:srgbClr val="6600CC"/>
                </a:solidFill>
                <a:latin typeface="Consolas" pitchFamily="49" charset="0"/>
                <a:cs typeface="Consolas" pitchFamily="49" charset="0"/>
              </a:rPr>
              <a:t>Security </a:t>
            </a:r>
            <a:r>
              <a:rPr lang="en-US" sz="2000">
                <a:solidFill>
                  <a:srgbClr val="6600CC"/>
                </a:solidFill>
                <a:latin typeface="Consolas" pitchFamily="49" charset="0"/>
                <a:cs typeface="Consolas" pitchFamily="49" charset="0"/>
              </a:rPr>
              <a:t>on OSNs</a:t>
            </a:r>
            <a:r>
              <a:rPr lang="en-US" sz="2000">
                <a:latin typeface="Consolas" pitchFamily="49" charset="0"/>
                <a:cs typeface="Consolas" pitchFamily="49" charset="0"/>
              </a:rPr>
              <a:t>)</a:t>
            </a:r>
            <a:endParaRPr lang="vi-VN" sz="2000">
              <a:latin typeface="Consolas" pitchFamily="49" charset="0"/>
              <a:cs typeface="Consolas" pitchFamily="49" charset="0"/>
            </a:endParaRPr>
          </a:p>
          <a:p>
            <a:endParaRPr lang="vi-VN" sz="2000">
              <a:latin typeface="Consolas" pitchFamily="49" charset="0"/>
              <a:cs typeface="Consolas" pitchFamily="49" charset="0"/>
            </a:endParaRPr>
          </a:p>
        </p:txBody>
      </p:sp>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r>
              <a:rPr lang="vi-VN" sz="2800" smtClean="0">
                <a:solidFill>
                  <a:srgbClr val="2806F4"/>
                </a:solidFill>
                <a:latin typeface="Verdana" pitchFamily="34" charset="0"/>
                <a:ea typeface="Verdana" pitchFamily="34" charset="0"/>
                <a:cs typeface="Verdana" pitchFamily="34" charset="0"/>
              </a:rPr>
              <a:t>Một số bài toán trên mạng xã hội</a:t>
            </a:r>
            <a:endParaRPr lang="vi-VN" sz="2800">
              <a:solidFill>
                <a:srgbClr val="2806F4"/>
              </a:solidFill>
              <a:latin typeface="Verdana" pitchFamily="34" charset="0"/>
              <a:ea typeface="Verdana" pitchFamily="34" charset="0"/>
              <a:cs typeface="Verdana" pitchFamily="34" charset="0"/>
            </a:endParaRPr>
          </a:p>
        </p:txBody>
      </p:sp>
    </p:spTree>
    <p:custDataLst>
      <p:tags r:id="rId1"/>
    </p:custDataLst>
    <p:extLst>
      <p:ext uri="{BB962C8B-B14F-4D97-AF65-F5344CB8AC3E}">
        <p14:creationId xmlns:p14="http://schemas.microsoft.com/office/powerpoint/2010/main" val="3492221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11</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Khai phá dữ liệu trên mạng xã hội</a:t>
            </a:r>
            <a:endParaRPr lang="en-US" sz="2800">
              <a:solidFill>
                <a:srgbClr val="210EAE"/>
              </a:solidFill>
              <a:latin typeface="Corbel" pitchFamily="34" charset="0"/>
              <a:cs typeface="Consolas" pitchFamily="49" charset="0"/>
            </a:endParaRPr>
          </a:p>
        </p:txBody>
      </p:sp>
      <p:sp>
        <p:nvSpPr>
          <p:cNvPr id="9" name="TextBox 8"/>
          <p:cNvSpPr txBox="1"/>
          <p:nvPr/>
        </p:nvSpPr>
        <p:spPr>
          <a:xfrm>
            <a:off x="533400" y="1219200"/>
            <a:ext cx="3962400" cy="4339650"/>
          </a:xfrm>
          <a:prstGeom prst="rect">
            <a:avLst/>
          </a:prstGeom>
          <a:noFill/>
        </p:spPr>
        <p:txBody>
          <a:bodyPr wrap="square" rtlCol="0">
            <a:spAutoFit/>
          </a:bodyPr>
          <a:lstStyle/>
          <a:p>
            <a:pPr marL="442913" indent="-442913">
              <a:buFont typeface="Wingdings" pitchFamily="2" charset="2"/>
              <a:buChar char="q"/>
            </a:pPr>
            <a:r>
              <a:rPr lang="en-US" sz="2300" smtClean="0">
                <a:latin typeface="Calibri" pitchFamily="34" charset="0"/>
                <a:cs typeface="Consolas" pitchFamily="49" charset="0"/>
              </a:rPr>
              <a:t>Thông tin trên mạng xã hội được cập nhật nhanh chóng</a:t>
            </a:r>
          </a:p>
          <a:p>
            <a:pPr marL="442913" indent="-442913">
              <a:buFont typeface="Wingdings" pitchFamily="2" charset="2"/>
              <a:buChar char="q"/>
            </a:pPr>
            <a:r>
              <a:rPr lang="en-US" sz="2300" smtClean="0">
                <a:latin typeface="Calibri" pitchFamily="34" charset="0"/>
                <a:cs typeface="Consolas" pitchFamily="49" charset="0"/>
              </a:rPr>
              <a:t>Thông tin trên mạng xã hội là thông tin trên diện rộng nhưng ai cũng có thể có được</a:t>
            </a:r>
          </a:p>
          <a:p>
            <a:pPr marL="442913" indent="-442913">
              <a:buFont typeface="Wingdings" pitchFamily="2" charset="2"/>
              <a:buChar char="q"/>
            </a:pPr>
            <a:r>
              <a:rPr lang="en-US" sz="2300" smtClean="0">
                <a:latin typeface="Calibri" pitchFamily="34" charset="0"/>
                <a:cs typeface="Consolas" pitchFamily="49" charset="0"/>
              </a:rPr>
              <a:t>Thông tin mang cá nhân: quan điểm, sở thích, quan hệ, thông tin cá nhân, ý kiến …</a:t>
            </a:r>
          </a:p>
          <a:p>
            <a:pPr marL="442913" indent="-442913">
              <a:buFont typeface="Wingdings" pitchFamily="2" charset="2"/>
              <a:buChar char="q"/>
            </a:pPr>
            <a:r>
              <a:rPr lang="en-US" sz="2300" smtClean="0">
                <a:latin typeface="Calibri" pitchFamily="34" charset="0"/>
                <a:cs typeface="Consolas" pitchFamily="49" charset="0"/>
              </a:rPr>
              <a:t>Thông tin có tính xu hướng cao.</a:t>
            </a:r>
          </a:p>
        </p:txBody>
      </p:sp>
      <p:pic>
        <p:nvPicPr>
          <p:cNvPr id="11" name="Picture 2" descr="C:\Users\CANH PHONG\Desktop\Facebook-Social-Graph-1367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381125"/>
            <a:ext cx="4038600" cy="43338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4534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12</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Một số bài toán</a:t>
            </a:r>
            <a:endParaRPr lang="en-US" sz="2800">
              <a:solidFill>
                <a:srgbClr val="210EAE"/>
              </a:solidFill>
              <a:latin typeface="Corbel" pitchFamily="34" charset="0"/>
              <a:cs typeface="Consolas" pitchFamily="49" charset="0"/>
            </a:endParaRPr>
          </a:p>
        </p:txBody>
      </p:sp>
      <p:sp>
        <p:nvSpPr>
          <p:cNvPr id="9" name="TextBox 8"/>
          <p:cNvSpPr txBox="1"/>
          <p:nvPr/>
        </p:nvSpPr>
        <p:spPr>
          <a:xfrm>
            <a:off x="609600" y="1143000"/>
            <a:ext cx="7772400" cy="2215991"/>
          </a:xfrm>
          <a:prstGeom prst="rect">
            <a:avLst/>
          </a:prstGeom>
          <a:noFill/>
        </p:spPr>
        <p:txBody>
          <a:bodyPr wrap="square" rtlCol="0">
            <a:spAutoFit/>
          </a:bodyPr>
          <a:lstStyle/>
          <a:p>
            <a:pPr marL="442913" indent="-442913">
              <a:buFont typeface="Wingdings" pitchFamily="2" charset="2"/>
              <a:buChar char="q"/>
            </a:pPr>
            <a:r>
              <a:rPr lang="en-US" sz="2300" smtClean="0">
                <a:latin typeface="Calibri" pitchFamily="34" charset="0"/>
                <a:cs typeface="Consolas" pitchFamily="49" charset="0"/>
              </a:rPr>
              <a:t>Phân tích quan điểm ý kiến người dùng</a:t>
            </a:r>
          </a:p>
          <a:p>
            <a:pPr marL="442913" indent="-442913">
              <a:buFont typeface="Wingdings" pitchFamily="2" charset="2"/>
              <a:buChar char="q"/>
            </a:pPr>
            <a:r>
              <a:rPr lang="en-US" sz="2300" smtClean="0">
                <a:latin typeface="Calibri" pitchFamily="34" charset="0"/>
                <a:cs typeface="Consolas" pitchFamily="49" charset="0"/>
              </a:rPr>
              <a:t>Khai phá dữ liệu thông tin người dùng, thông tin về quan hệ người dùng</a:t>
            </a:r>
          </a:p>
          <a:p>
            <a:pPr marL="442913" indent="-442913">
              <a:buFont typeface="Wingdings" pitchFamily="2" charset="2"/>
              <a:buChar char="q"/>
            </a:pPr>
            <a:r>
              <a:rPr lang="en-US" sz="2300" smtClean="0">
                <a:latin typeface="Calibri" pitchFamily="34" charset="0"/>
                <a:cs typeface="Consolas" pitchFamily="49" charset="0"/>
              </a:rPr>
              <a:t>Đánh giá xu hướng thôn tin, dư luận xã hội</a:t>
            </a:r>
          </a:p>
          <a:p>
            <a:pPr marL="442913" indent="-442913">
              <a:buFont typeface="Wingdings" pitchFamily="2" charset="2"/>
              <a:buChar char="q"/>
            </a:pPr>
            <a:r>
              <a:rPr lang="en-US" sz="2300" smtClean="0">
                <a:latin typeface="Calibri" pitchFamily="34" charset="0"/>
                <a:cs typeface="Consolas" pitchFamily="49" charset="0"/>
              </a:rPr>
              <a:t>Xác định nguồn gốc thông tin </a:t>
            </a:r>
          </a:p>
          <a:p>
            <a:pPr marL="442913" indent="-442913">
              <a:buFont typeface="Wingdings" pitchFamily="2" charset="2"/>
              <a:buChar char="q"/>
            </a:pPr>
            <a:r>
              <a:rPr lang="en-US" sz="2300" smtClean="0">
                <a:latin typeface="Calibri" pitchFamily="34" charset="0"/>
                <a:cs typeface="Consolas" pitchFamily="49" charset="0"/>
              </a:rPr>
              <a:t>Vv .. </a:t>
            </a:r>
          </a:p>
        </p:txBody>
      </p:sp>
    </p:spTree>
    <p:custDataLst>
      <p:tags r:id="rId1"/>
    </p:custDataLst>
    <p:extLst>
      <p:ext uri="{BB962C8B-B14F-4D97-AF65-F5344CB8AC3E}">
        <p14:creationId xmlns:p14="http://schemas.microsoft.com/office/powerpoint/2010/main" val="2454923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13</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a:solidFill>
                  <a:srgbClr val="210EAE"/>
                </a:solidFill>
                <a:latin typeface="Corbel" pitchFamily="34" charset="0"/>
                <a:cs typeface="Consolas" pitchFamily="49" charset="0"/>
              </a:rPr>
              <a:t>Tối ưu hóa lan truyền thông </a:t>
            </a:r>
            <a:r>
              <a:rPr lang="en-US" sz="2800" smtClean="0">
                <a:solidFill>
                  <a:srgbClr val="210EAE"/>
                </a:solidFill>
                <a:latin typeface="Corbel" pitchFamily="34" charset="0"/>
                <a:cs typeface="Consolas" pitchFamily="49" charset="0"/>
              </a:rPr>
              <a:t>tin</a:t>
            </a:r>
            <a:endParaRPr lang="en-US" sz="2800">
              <a:solidFill>
                <a:srgbClr val="210EAE"/>
              </a:solidFill>
              <a:latin typeface="Corbel" pitchFamily="34" charset="0"/>
              <a:cs typeface="Consolas" pitchFamily="49" charset="0"/>
            </a:endParaRPr>
          </a:p>
        </p:txBody>
      </p:sp>
      <p:sp>
        <p:nvSpPr>
          <p:cNvPr id="2" name="TextBox 1"/>
          <p:cNvSpPr txBox="1"/>
          <p:nvPr/>
        </p:nvSpPr>
        <p:spPr>
          <a:xfrm>
            <a:off x="609600" y="1143000"/>
            <a:ext cx="4152899" cy="3139321"/>
          </a:xfrm>
          <a:prstGeom prst="rect">
            <a:avLst/>
          </a:prstGeom>
          <a:noFill/>
        </p:spPr>
        <p:txBody>
          <a:bodyPr wrap="square" rtlCol="0">
            <a:spAutoFit/>
          </a:bodyPr>
          <a:lstStyle/>
          <a:p>
            <a:pPr marL="342900" indent="-342900">
              <a:buFont typeface="Wingdings" pitchFamily="2" charset="2"/>
              <a:buChar char="q"/>
            </a:pPr>
            <a:r>
              <a:rPr lang="en-US" b="1" u="sng" smtClean="0">
                <a:solidFill>
                  <a:srgbClr val="FF0000"/>
                </a:solidFill>
                <a:latin typeface="Consolas" pitchFamily="49" charset="0"/>
                <a:cs typeface="Consolas" pitchFamily="49" charset="0"/>
              </a:rPr>
              <a:t>Thông tin có lợi</a:t>
            </a:r>
            <a:r>
              <a:rPr lang="en-US" smtClean="0">
                <a:solidFill>
                  <a:srgbClr val="FF0000"/>
                </a:solidFill>
                <a:latin typeface="Consolas" pitchFamily="49" charset="0"/>
                <a:cs typeface="Consolas" pitchFamily="49" charset="0"/>
              </a:rPr>
              <a:t>: </a:t>
            </a:r>
            <a:r>
              <a:rPr lang="en-US" smtClean="0">
                <a:latin typeface="Consolas" pitchFamily="49" charset="0"/>
                <a:cs typeface="Consolas" pitchFamily="49" charset="0"/>
              </a:rPr>
              <a:t>Các thông tin tốt mà người dùng mong muốn nó được lan truyền  tới càng nhiều người dùng khác càng tốt. Đó là các thông tin:</a:t>
            </a:r>
          </a:p>
          <a:p>
            <a:pPr marL="900113" indent="-358775">
              <a:buFont typeface="Wingdings" pitchFamily="2" charset="2"/>
              <a:buChar char="§"/>
            </a:pPr>
            <a:r>
              <a:rPr lang="en-US" smtClean="0">
                <a:latin typeface="Consolas" pitchFamily="49" charset="0"/>
                <a:cs typeface="Consolas" pitchFamily="49" charset="0"/>
              </a:rPr>
              <a:t>Quảng bá sản phẩm</a:t>
            </a:r>
          </a:p>
          <a:p>
            <a:pPr marL="900113" indent="-358775">
              <a:buFont typeface="Wingdings" pitchFamily="2" charset="2"/>
              <a:buChar char="§"/>
            </a:pPr>
            <a:r>
              <a:rPr lang="en-US" smtClean="0">
                <a:latin typeface="Consolas" pitchFamily="49" charset="0"/>
                <a:cs typeface="Consolas" pitchFamily="49" charset="0"/>
              </a:rPr>
              <a:t>Thông tin gây ảnh hưởng (chính trị, dư luận)</a:t>
            </a:r>
          </a:p>
          <a:p>
            <a:pPr marL="900113" indent="-358775">
              <a:buFont typeface="Wingdings" pitchFamily="2" charset="2"/>
              <a:buChar char="§"/>
            </a:pPr>
            <a:r>
              <a:rPr lang="en-US" smtClean="0">
                <a:latin typeface="Consolas" pitchFamily="49" charset="0"/>
                <a:cs typeface="Consolas" pitchFamily="49" charset="0"/>
              </a:rPr>
              <a:t>Thông tin yêu cầu</a:t>
            </a:r>
          </a:p>
          <a:p>
            <a:pPr marL="900113" indent="-358775">
              <a:buFont typeface="Wingdings" pitchFamily="2" charset="2"/>
              <a:buChar char="§"/>
            </a:pPr>
            <a:r>
              <a:rPr lang="en-US" smtClean="0">
                <a:latin typeface="Consolas" pitchFamily="49" charset="0"/>
                <a:cs typeface="Consolas" pitchFamily="49" charset="0"/>
              </a:rPr>
              <a:t>vv…. </a:t>
            </a:r>
            <a:endParaRPr lang="en-US">
              <a:latin typeface="Consolas" pitchFamily="49" charset="0"/>
              <a:cs typeface="Consolas" pitchFamily="49" charset="0"/>
            </a:endParaRPr>
          </a:p>
        </p:txBody>
      </p:sp>
      <p:pic>
        <p:nvPicPr>
          <p:cNvPr id="9218" name="Picture 2" descr="D:\SOCIAL NETWORKS\PAPER\OSN\REPORT\fig\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7251" y="1219200"/>
            <a:ext cx="3855749" cy="3657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51584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14</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a:solidFill>
                  <a:srgbClr val="210EAE"/>
                </a:solidFill>
                <a:latin typeface="Corbel" pitchFamily="34" charset="0"/>
                <a:cs typeface="Consolas" pitchFamily="49" charset="0"/>
              </a:rPr>
              <a:t>Tối ưu hóa lan truyền thông </a:t>
            </a:r>
            <a:r>
              <a:rPr lang="en-US" sz="2800" smtClean="0">
                <a:solidFill>
                  <a:srgbClr val="210EAE"/>
                </a:solidFill>
                <a:latin typeface="Corbel" pitchFamily="34" charset="0"/>
                <a:cs typeface="Consolas" pitchFamily="49" charset="0"/>
              </a:rPr>
              <a:t>tin</a:t>
            </a:r>
            <a:endParaRPr lang="en-US" sz="2800">
              <a:solidFill>
                <a:srgbClr val="210EAE"/>
              </a:solidFill>
              <a:latin typeface="Corbel" pitchFamily="34" charset="0"/>
              <a:cs typeface="Consolas" pitchFamily="49" charset="0"/>
            </a:endParaRPr>
          </a:p>
        </p:txBody>
      </p:sp>
      <p:sp>
        <p:nvSpPr>
          <p:cNvPr id="2" name="TextBox 1"/>
          <p:cNvSpPr txBox="1"/>
          <p:nvPr/>
        </p:nvSpPr>
        <p:spPr>
          <a:xfrm>
            <a:off x="609600" y="1219200"/>
            <a:ext cx="4305299" cy="3477875"/>
          </a:xfrm>
          <a:prstGeom prst="rect">
            <a:avLst/>
          </a:prstGeom>
          <a:noFill/>
        </p:spPr>
        <p:txBody>
          <a:bodyPr wrap="square" rtlCol="0">
            <a:spAutoFit/>
          </a:bodyPr>
          <a:lstStyle/>
          <a:p>
            <a:pPr marL="285750" indent="-285750">
              <a:buFont typeface="Wingdings" pitchFamily="2" charset="2"/>
              <a:buChar char="q"/>
            </a:pPr>
            <a:r>
              <a:rPr lang="en-US" sz="2000" b="1" u="sng" smtClean="0">
                <a:solidFill>
                  <a:srgbClr val="FF0000"/>
                </a:solidFill>
                <a:latin typeface="Consolas" pitchFamily="49" charset="0"/>
                <a:cs typeface="Consolas" pitchFamily="49" charset="0"/>
              </a:rPr>
              <a:t>Bài toán đặt ra</a:t>
            </a:r>
            <a:r>
              <a:rPr lang="en-US" sz="2000" smtClean="0">
                <a:solidFill>
                  <a:srgbClr val="FF0000"/>
                </a:solidFill>
                <a:latin typeface="Consolas" pitchFamily="49" charset="0"/>
                <a:cs typeface="Consolas" pitchFamily="49" charset="0"/>
              </a:rPr>
              <a:t>: </a:t>
            </a:r>
            <a:r>
              <a:rPr lang="en-US" sz="2000" i="1" smtClean="0">
                <a:solidFill>
                  <a:srgbClr val="210EAE"/>
                </a:solidFill>
                <a:latin typeface="Consolas" pitchFamily="49" charset="0"/>
                <a:cs typeface="Consolas" pitchFamily="49" charset="0"/>
              </a:rPr>
              <a:t>Làm thế nào để các thông tin có lợi được lan truyền tới nhiều người dùng nhất?</a:t>
            </a:r>
            <a:r>
              <a:rPr lang="en-US" sz="2000" i="1">
                <a:solidFill>
                  <a:srgbClr val="210EAE"/>
                </a:solidFill>
                <a:latin typeface="Consolas" pitchFamily="49" charset="0"/>
                <a:cs typeface="Consolas" pitchFamily="49" charset="0"/>
              </a:rPr>
              <a:t> </a:t>
            </a:r>
            <a:r>
              <a:rPr lang="en-US" sz="2000" i="1" smtClean="0">
                <a:solidFill>
                  <a:srgbClr val="210EAE"/>
                </a:solidFill>
                <a:latin typeface="Consolas" pitchFamily="49" charset="0"/>
                <a:cs typeface="Consolas" pitchFamily="49" charset="0"/>
              </a:rPr>
              <a:t>Với một số yêu cầu đặt ra (hoặc):</a:t>
            </a:r>
          </a:p>
          <a:p>
            <a:pPr marL="442913" indent="-179388">
              <a:buFont typeface="Wingdings" pitchFamily="2" charset="2"/>
              <a:buChar char="§"/>
            </a:pPr>
            <a:r>
              <a:rPr lang="en-US" sz="2000" smtClean="0">
                <a:latin typeface="Consolas" pitchFamily="49" charset="0"/>
                <a:cs typeface="Consolas" pitchFamily="49" charset="0"/>
              </a:rPr>
              <a:t>Số người dùng ban đầu được chọn để bắt đầu sự lan truyền thông tin là hạn chế hạn chế.</a:t>
            </a:r>
          </a:p>
          <a:p>
            <a:pPr marL="442913" indent="-179388">
              <a:buFont typeface="Wingdings" pitchFamily="2" charset="2"/>
              <a:buChar char="§"/>
            </a:pPr>
            <a:r>
              <a:rPr lang="en-US" sz="2000" smtClean="0">
                <a:latin typeface="Consolas" pitchFamily="49" charset="0"/>
                <a:cs typeface="Consolas" pitchFamily="49" charset="0"/>
              </a:rPr>
              <a:t>Trên mạng xã hội đã có các thông tin tiêu cực.</a:t>
            </a:r>
          </a:p>
        </p:txBody>
      </p:sp>
      <p:pic>
        <p:nvPicPr>
          <p:cNvPr id="9218" name="Picture 2" descr="D:\SOCIAL NETWORKS\PAPER\OSN\REPORT\fig\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066800"/>
            <a:ext cx="3733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62000" y="5029200"/>
            <a:ext cx="7620000" cy="400110"/>
          </a:xfrm>
          <a:prstGeom prst="rect">
            <a:avLst/>
          </a:prstGeom>
          <a:noFill/>
        </p:spPr>
        <p:txBody>
          <a:bodyPr wrap="square" rtlCol="0">
            <a:spAutoFit/>
          </a:bodyPr>
          <a:lstStyle/>
          <a:p>
            <a:pPr marL="285750" indent="-285750">
              <a:buFont typeface="Wingdings" pitchFamily="2" charset="2"/>
              <a:buChar char="q"/>
            </a:pPr>
            <a:r>
              <a:rPr lang="en-US" sz="2000" smtClean="0">
                <a:solidFill>
                  <a:srgbClr val="FF0000"/>
                </a:solidFill>
                <a:latin typeface="Consolas" pitchFamily="49" charset="0"/>
                <a:cs typeface="Consolas" pitchFamily="49" charset="0"/>
              </a:rPr>
              <a:t>Độ phức tạp: </a:t>
            </a:r>
            <a:r>
              <a:rPr lang="en-US" sz="2000" smtClean="0">
                <a:latin typeface="Consolas" pitchFamily="49" charset="0"/>
                <a:cs typeface="Consolas" pitchFamily="49" charset="0"/>
              </a:rPr>
              <a:t>Đây là các bài toán thuộc lớp </a:t>
            </a:r>
            <a:r>
              <a:rPr lang="en-US" sz="2000" b="1" smtClean="0">
                <a:solidFill>
                  <a:srgbClr val="FF0000"/>
                </a:solidFill>
                <a:latin typeface="Consolas" pitchFamily="49" charset="0"/>
                <a:cs typeface="Consolas" pitchFamily="49" charset="0"/>
              </a:rPr>
              <a:t>Np-Khó</a:t>
            </a:r>
          </a:p>
        </p:txBody>
      </p:sp>
    </p:spTree>
    <p:custDataLst>
      <p:tags r:id="rId1"/>
    </p:custDataLst>
    <p:extLst>
      <p:ext uri="{BB962C8B-B14F-4D97-AF65-F5344CB8AC3E}">
        <p14:creationId xmlns:p14="http://schemas.microsoft.com/office/powerpoint/2010/main" val="1885685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15</a:t>
            </a:fld>
            <a:endParaRPr lang="en-US"/>
          </a:p>
        </p:txBody>
      </p:sp>
      <p:pic>
        <p:nvPicPr>
          <p:cNvPr id="8" name="Picture 3" descr="C:\Users\CANH PHONG\Desktop\coltec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Một số mô hình lan truyền thông tin</a:t>
            </a:r>
            <a:endParaRPr lang="en-US" sz="2800">
              <a:solidFill>
                <a:srgbClr val="210EAE"/>
              </a:solidFill>
              <a:latin typeface="Corbel" pitchFamily="34" charset="0"/>
              <a:cs typeface="Consolas" pitchFamily="49" charset="0"/>
            </a:endParaRPr>
          </a:p>
        </p:txBody>
      </p:sp>
      <p:sp>
        <p:nvSpPr>
          <p:cNvPr id="2" name="TextBox 1"/>
          <p:cNvSpPr txBox="1"/>
          <p:nvPr/>
        </p:nvSpPr>
        <p:spPr>
          <a:xfrm>
            <a:off x="609600" y="1078468"/>
            <a:ext cx="7566313" cy="707886"/>
          </a:xfrm>
          <a:prstGeom prst="rect">
            <a:avLst/>
          </a:prstGeom>
          <a:noFill/>
        </p:spPr>
        <p:txBody>
          <a:bodyPr wrap="square" rtlCol="0">
            <a:spAutoFit/>
          </a:bodyPr>
          <a:lstStyle/>
          <a:p>
            <a:r>
              <a:rPr lang="en-US" sz="2000" b="1" smtClean="0">
                <a:solidFill>
                  <a:srgbClr val="FF0000"/>
                </a:solidFill>
                <a:latin typeface="Consolas" pitchFamily="49" charset="0"/>
                <a:cs typeface="Consolas" pitchFamily="49" charset="0"/>
              </a:rPr>
              <a:t>Mô hình ngưỡng tuyến tính (Linear </a:t>
            </a:r>
            <a:r>
              <a:rPr lang="en-US" sz="2000" b="1">
                <a:solidFill>
                  <a:srgbClr val="FF0000"/>
                </a:solidFill>
                <a:latin typeface="Consolas" pitchFamily="49" charset="0"/>
                <a:cs typeface="Consolas" pitchFamily="49" charset="0"/>
              </a:rPr>
              <a:t>Threshold </a:t>
            </a:r>
            <a:r>
              <a:rPr lang="en-US" sz="2000" b="1" smtClean="0">
                <a:solidFill>
                  <a:srgbClr val="FF0000"/>
                </a:solidFill>
                <a:latin typeface="Consolas" pitchFamily="49" charset="0"/>
                <a:cs typeface="Consolas" pitchFamily="49" charset="0"/>
              </a:rPr>
              <a:t>Model) </a:t>
            </a:r>
            <a:r>
              <a:rPr lang="en-US" sz="2000" smtClean="0">
                <a:latin typeface="Consolas" pitchFamily="49" charset="0"/>
                <a:cs typeface="Consolas" pitchFamily="49" charset="0"/>
              </a:rPr>
              <a:t>(</a:t>
            </a:r>
            <a:r>
              <a:rPr lang="en-US" sz="2000" smtClean="0"/>
              <a:t>Lopez-Pintado)</a:t>
            </a:r>
            <a:endParaRPr lang="en-US" sz="2000" smtClean="0">
              <a:latin typeface="Consolas" pitchFamily="49" charset="0"/>
              <a:cs typeface="Consolas" pitchFamily="49" charset="0"/>
            </a:endParaRPr>
          </a:p>
        </p:txBody>
      </p:sp>
      <p:sp>
        <p:nvSpPr>
          <p:cNvPr id="4" name="Rectangle 3"/>
          <p:cNvSpPr/>
          <p:nvPr/>
        </p:nvSpPr>
        <p:spPr>
          <a:xfrm>
            <a:off x="571501" y="1841480"/>
            <a:ext cx="8039099" cy="3416320"/>
          </a:xfrm>
          <a:prstGeom prst="rect">
            <a:avLst/>
          </a:prstGeom>
        </p:spPr>
        <p:txBody>
          <a:bodyPr wrap="square">
            <a:spAutoFit/>
          </a:bodyPr>
          <a:lstStyle/>
          <a:p>
            <a:pPr marL="342900" indent="-342900">
              <a:spcBef>
                <a:spcPct val="30000"/>
              </a:spcBef>
              <a:buFont typeface="Wingdings" pitchFamily="2" charset="2"/>
              <a:buChar char="q"/>
            </a:pPr>
            <a:r>
              <a:rPr lang="en-US" sz="2000" smtClean="0">
                <a:latin typeface="Consolas" pitchFamily="49" charset="0"/>
                <a:cs typeface="Consolas" pitchFamily="49" charset="0"/>
              </a:rPr>
              <a:t>Mỗi một node v có một ngưỡng  </a:t>
            </a:r>
            <a:r>
              <a:rPr lang="el-GR" sz="2000" i="1">
                <a:latin typeface="Consolas" pitchFamily="49" charset="0"/>
                <a:cs typeface="Consolas" pitchFamily="49" charset="0"/>
              </a:rPr>
              <a:t>θ</a:t>
            </a:r>
            <a:r>
              <a:rPr lang="en-US" sz="2000" i="1" baseline="-25000">
                <a:latin typeface="Consolas" pitchFamily="49" charset="0"/>
                <a:cs typeface="Consolas" pitchFamily="49" charset="0"/>
              </a:rPr>
              <a:t>v</a:t>
            </a:r>
            <a:r>
              <a:rPr lang="en-US" sz="2000" i="1" smtClean="0">
                <a:latin typeface="Consolas" pitchFamily="49" charset="0"/>
                <a:cs typeface="Consolas" pitchFamily="49" charset="0"/>
              </a:rPr>
              <a:t>~ </a:t>
            </a:r>
            <a:r>
              <a:rPr lang="en-US" sz="2000" i="1">
                <a:latin typeface="Consolas" pitchFamily="49" charset="0"/>
                <a:cs typeface="Consolas" pitchFamily="49" charset="0"/>
              </a:rPr>
              <a:t>U[0,1]</a:t>
            </a:r>
          </a:p>
          <a:p>
            <a:pPr marL="342900" indent="-342900">
              <a:spcBef>
                <a:spcPct val="30000"/>
              </a:spcBef>
              <a:buFont typeface="Wingdings" pitchFamily="2" charset="2"/>
              <a:buChar char="q"/>
            </a:pPr>
            <a:r>
              <a:rPr lang="en-US" sz="2000" smtClean="0">
                <a:latin typeface="Consolas" pitchFamily="49" charset="0"/>
                <a:cs typeface="Consolas" pitchFamily="49" charset="0"/>
              </a:rPr>
              <a:t>Một node </a:t>
            </a:r>
            <a:r>
              <a:rPr lang="en-US" sz="2000" i="1" smtClean="0">
                <a:latin typeface="Consolas" pitchFamily="49" charset="0"/>
                <a:cs typeface="Consolas" pitchFamily="49" charset="0"/>
              </a:rPr>
              <a:t>v</a:t>
            </a:r>
            <a:r>
              <a:rPr lang="en-US" sz="2000" smtClean="0">
                <a:latin typeface="Consolas" pitchFamily="49" charset="0"/>
                <a:cs typeface="Consolas" pitchFamily="49" charset="0"/>
              </a:rPr>
              <a:t>  bị </a:t>
            </a:r>
            <a:r>
              <a:rPr lang="en-US" sz="2000" smtClean="0">
                <a:solidFill>
                  <a:srgbClr val="2806F4"/>
                </a:solidFill>
                <a:latin typeface="Consolas" pitchFamily="49" charset="0"/>
                <a:cs typeface="Consolas" pitchFamily="49" charset="0"/>
              </a:rPr>
              <a:t>ảnh hưởng</a:t>
            </a:r>
            <a:r>
              <a:rPr lang="en-US" sz="2000" smtClean="0">
                <a:latin typeface="Consolas" pitchFamily="49" charset="0"/>
                <a:cs typeface="Consolas" pitchFamily="49" charset="0"/>
              </a:rPr>
              <a:t> bởi mỗi node láng giềng </a:t>
            </a:r>
            <a:r>
              <a:rPr lang="en-US" sz="2000" i="1" smtClean="0">
                <a:latin typeface="Consolas" pitchFamily="49" charset="0"/>
                <a:cs typeface="Consolas" pitchFamily="49" charset="0"/>
              </a:rPr>
              <a:t>w</a:t>
            </a:r>
            <a:r>
              <a:rPr lang="en-US" sz="2000" smtClean="0">
                <a:latin typeface="Consolas" pitchFamily="49" charset="0"/>
                <a:cs typeface="Consolas" pitchFamily="49" charset="0"/>
              </a:rPr>
              <a:t> tương ứng với một hệ số</a:t>
            </a:r>
            <a:r>
              <a:rPr lang="en-US" sz="2000" i="1" smtClean="0">
                <a:latin typeface="Consolas" pitchFamily="49" charset="0"/>
                <a:cs typeface="Consolas" pitchFamily="49" charset="0"/>
              </a:rPr>
              <a:t> </a:t>
            </a:r>
            <a:r>
              <a:rPr lang="en-US" sz="2000" i="1">
                <a:latin typeface="Consolas" pitchFamily="49" charset="0"/>
                <a:cs typeface="Consolas" pitchFamily="49" charset="0"/>
              </a:rPr>
              <a:t>b</a:t>
            </a:r>
            <a:r>
              <a:rPr lang="en-US" sz="2000" i="1" baseline="-25000">
                <a:latin typeface="Consolas" pitchFamily="49" charset="0"/>
                <a:cs typeface="Consolas" pitchFamily="49" charset="0"/>
              </a:rPr>
              <a:t>vw </a:t>
            </a:r>
            <a:r>
              <a:rPr lang="en-US" sz="2000" smtClean="0">
                <a:latin typeface="Consolas" pitchFamily="49" charset="0"/>
                <a:cs typeface="Consolas" pitchFamily="49" charset="0"/>
              </a:rPr>
              <a:t>sao cho: </a:t>
            </a:r>
            <a:endParaRPr lang="en-US" sz="2000">
              <a:latin typeface="Consolas" pitchFamily="49" charset="0"/>
              <a:cs typeface="Consolas" pitchFamily="49" charset="0"/>
            </a:endParaRPr>
          </a:p>
          <a:p>
            <a:pPr marL="342900" indent="-342900">
              <a:spcBef>
                <a:spcPct val="30000"/>
              </a:spcBef>
              <a:buFont typeface="Wingdings" pitchFamily="2" charset="2"/>
              <a:buChar char="q"/>
            </a:pPr>
            <a:endParaRPr lang="en-US" sz="2000">
              <a:latin typeface="Consolas" pitchFamily="49" charset="0"/>
              <a:cs typeface="Consolas" pitchFamily="49" charset="0"/>
            </a:endParaRPr>
          </a:p>
          <a:p>
            <a:pPr marL="342900" indent="-342900">
              <a:spcBef>
                <a:spcPct val="30000"/>
              </a:spcBef>
              <a:buFont typeface="Wingdings" pitchFamily="2" charset="2"/>
              <a:buChar char="q"/>
            </a:pPr>
            <a:endParaRPr lang="en-US" sz="2000">
              <a:latin typeface="Consolas" pitchFamily="49" charset="0"/>
              <a:cs typeface="Consolas" pitchFamily="49" charset="0"/>
            </a:endParaRPr>
          </a:p>
          <a:p>
            <a:pPr marL="342900" indent="-342900">
              <a:spcBef>
                <a:spcPct val="30000"/>
              </a:spcBef>
              <a:buFont typeface="Wingdings" pitchFamily="2" charset="2"/>
              <a:buChar char="q"/>
            </a:pPr>
            <a:r>
              <a:rPr lang="en-US" sz="2000" smtClean="0">
                <a:latin typeface="Consolas" pitchFamily="49" charset="0"/>
                <a:cs typeface="Consolas" pitchFamily="49" charset="0"/>
              </a:rPr>
              <a:t>Node </a:t>
            </a:r>
            <a:r>
              <a:rPr lang="en-US" sz="2000" i="1" smtClean="0">
                <a:latin typeface="Consolas" pitchFamily="49" charset="0"/>
                <a:cs typeface="Consolas" pitchFamily="49" charset="0"/>
              </a:rPr>
              <a:t>v</a:t>
            </a:r>
            <a:r>
              <a:rPr lang="en-US" sz="2000" smtClean="0">
                <a:latin typeface="Consolas" pitchFamily="49" charset="0"/>
                <a:cs typeface="Consolas" pitchFamily="49" charset="0"/>
              </a:rPr>
              <a:t> bị </a:t>
            </a:r>
            <a:r>
              <a:rPr lang="en-US" sz="2000" smtClean="0">
                <a:solidFill>
                  <a:srgbClr val="2806F4"/>
                </a:solidFill>
                <a:latin typeface="Consolas" pitchFamily="49" charset="0"/>
                <a:cs typeface="Consolas" pitchFamily="49" charset="0"/>
              </a:rPr>
              <a:t>kích hoạt </a:t>
            </a:r>
            <a:r>
              <a:rPr lang="en-US" sz="2000" smtClean="0">
                <a:latin typeface="Consolas" pitchFamily="49" charset="0"/>
                <a:cs typeface="Consolas" pitchFamily="49" charset="0"/>
              </a:rPr>
              <a:t>nếu các node láng giềng thỏa mãn yêu cầu sau:</a:t>
            </a:r>
          </a:p>
          <a:p>
            <a:pPr>
              <a:spcBef>
                <a:spcPct val="30000"/>
              </a:spcBef>
            </a:pPr>
            <a:endParaRPr lang="en-US" sz="2000">
              <a:latin typeface="Consolas" pitchFamily="49" charset="0"/>
              <a:cs typeface="Consolas" pitchFamily="49" charset="0"/>
            </a:endParaRPr>
          </a:p>
          <a:p>
            <a:pPr>
              <a:spcBef>
                <a:spcPct val="30000"/>
              </a:spcBef>
              <a:buFont typeface="Wingdings" pitchFamily="2" charset="2"/>
              <a:buNone/>
            </a:pPr>
            <a:r>
              <a:rPr lang="en-US" sz="2000">
                <a:latin typeface="Consolas" pitchFamily="49" charset="0"/>
                <a:cs typeface="Consolas" pitchFamily="49" charset="0"/>
              </a:rPr>
              <a:t> </a:t>
            </a:r>
            <a:endParaRPr lang="en-US" sz="2000" dirty="0">
              <a:latin typeface="Consolas" pitchFamily="49" charset="0"/>
              <a:cs typeface="Consolas" pitchFamily="49"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018774370"/>
              </p:ext>
            </p:extLst>
          </p:nvPr>
        </p:nvGraphicFramePr>
        <p:xfrm>
          <a:off x="3220604" y="2881745"/>
          <a:ext cx="2273300" cy="699655"/>
        </p:xfrm>
        <a:graphic>
          <a:graphicData uri="http://schemas.openxmlformats.org/presentationml/2006/ole">
            <mc:AlternateContent xmlns:mc="http://schemas.openxmlformats.org/markup-compatibility/2006">
              <mc:Choice xmlns:v="urn:schemas-microsoft-com:vml" Requires="v">
                <p:oleObj spid="_x0000_s10310" name="Equation" r:id="rId6" imgW="1041120" imgH="355320" progId="">
                  <p:embed/>
                </p:oleObj>
              </mc:Choice>
              <mc:Fallback>
                <p:oleObj name="Equation" r:id="rId6" imgW="1041120" imgH="355320"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0604" y="2881745"/>
                        <a:ext cx="2273300" cy="699655"/>
                      </a:xfrm>
                      <a:prstGeom prst="rect">
                        <a:avLst/>
                      </a:prstGeom>
                      <a:noFill/>
                      <a:ln>
                        <a:noFill/>
                      </a:ln>
                      <a:effectLst/>
                    </p:spPr>
                  </p:pic>
                </p:oleObj>
              </mc:Fallback>
            </mc:AlternateContent>
          </a:graphicData>
        </a:graphic>
      </p:graphicFrame>
      <p:pic>
        <p:nvPicPr>
          <p:cNvPr id="10245"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l="43717" t="53314" r="28917" b="33768"/>
          <a:stretch/>
        </p:blipFill>
        <p:spPr bwMode="auto">
          <a:xfrm>
            <a:off x="3020291" y="4267200"/>
            <a:ext cx="2923309" cy="730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339328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16</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Một số mô hình lan truyền thông tin</a:t>
            </a:r>
            <a:endParaRPr lang="en-US" sz="2800">
              <a:solidFill>
                <a:srgbClr val="210EAE"/>
              </a:solidFill>
              <a:latin typeface="Corbel" pitchFamily="34" charset="0"/>
              <a:cs typeface="Consolas" pitchFamily="49" charset="0"/>
            </a:endParaRPr>
          </a:p>
        </p:txBody>
      </p:sp>
      <p:sp>
        <p:nvSpPr>
          <p:cNvPr id="2" name="TextBox 1"/>
          <p:cNvSpPr txBox="1"/>
          <p:nvPr/>
        </p:nvSpPr>
        <p:spPr>
          <a:xfrm>
            <a:off x="609600" y="1078468"/>
            <a:ext cx="7566313" cy="707886"/>
          </a:xfrm>
          <a:prstGeom prst="rect">
            <a:avLst/>
          </a:prstGeom>
          <a:noFill/>
        </p:spPr>
        <p:txBody>
          <a:bodyPr wrap="square" rtlCol="0">
            <a:spAutoFit/>
          </a:bodyPr>
          <a:lstStyle/>
          <a:p>
            <a:r>
              <a:rPr lang="en-US" sz="2000" b="1" smtClean="0">
                <a:solidFill>
                  <a:srgbClr val="FF0000"/>
                </a:solidFill>
                <a:latin typeface="Consolas" pitchFamily="49" charset="0"/>
                <a:cs typeface="Consolas" pitchFamily="49" charset="0"/>
              </a:rPr>
              <a:t>Mô hình ngưỡng (Threshold Model) </a:t>
            </a:r>
            <a:r>
              <a:rPr lang="en-US" sz="2000" smtClean="0">
                <a:latin typeface="Consolas" pitchFamily="49" charset="0"/>
                <a:cs typeface="Consolas" pitchFamily="49" charset="0"/>
              </a:rPr>
              <a:t>(</a:t>
            </a:r>
            <a:r>
              <a:rPr lang="en-US" sz="2000" smtClean="0"/>
              <a:t>My T. Thai)</a:t>
            </a:r>
          </a:p>
          <a:p>
            <a:r>
              <a:rPr lang="en-US" sz="2000" smtClean="0">
                <a:latin typeface="Consolas" pitchFamily="49" charset="0"/>
                <a:cs typeface="Consolas" pitchFamily="49" charset="0"/>
              </a:rPr>
              <a:t>( Tổng quát của mô hình ngưỡng tuyến tính)</a:t>
            </a:r>
          </a:p>
        </p:txBody>
      </p:sp>
      <p:sp>
        <p:nvSpPr>
          <p:cNvPr id="4" name="Rectangle 3"/>
          <p:cNvSpPr/>
          <p:nvPr/>
        </p:nvSpPr>
        <p:spPr>
          <a:xfrm>
            <a:off x="571501" y="1905000"/>
            <a:ext cx="8039099" cy="2616101"/>
          </a:xfrm>
          <a:prstGeom prst="rect">
            <a:avLst/>
          </a:prstGeom>
        </p:spPr>
        <p:txBody>
          <a:bodyPr wrap="square">
            <a:spAutoFit/>
          </a:bodyPr>
          <a:lstStyle/>
          <a:p>
            <a:pPr marL="342900" indent="-342900">
              <a:spcBef>
                <a:spcPct val="30000"/>
              </a:spcBef>
              <a:buFont typeface="Wingdings" pitchFamily="2" charset="2"/>
              <a:buChar char="q"/>
            </a:pPr>
            <a:r>
              <a:rPr lang="en-US" sz="2000" smtClean="0">
                <a:latin typeface="Consolas" pitchFamily="49" charset="0"/>
                <a:cs typeface="Consolas" pitchFamily="49" charset="0"/>
              </a:rPr>
              <a:t>Thay việc tính toán ảnh hưởng bằng một hàm không tuyến tính.</a:t>
            </a:r>
          </a:p>
          <a:p>
            <a:pPr marL="342900" indent="-342900">
              <a:spcBef>
                <a:spcPct val="30000"/>
              </a:spcBef>
              <a:buFont typeface="Wingdings" pitchFamily="2" charset="2"/>
              <a:buChar char="q"/>
            </a:pPr>
            <a:r>
              <a:rPr lang="en-US" sz="2000" smtClean="0">
                <a:latin typeface="Consolas" pitchFamily="49" charset="0"/>
                <a:cs typeface="Consolas" pitchFamily="49" charset="0"/>
              </a:rPr>
              <a:t>Đánh giá ngưỡng bằng </a:t>
            </a:r>
            <a:r>
              <a:rPr lang="en-US" sz="2000" smtClean="0">
                <a:solidFill>
                  <a:srgbClr val="FF0000"/>
                </a:solidFill>
                <a:latin typeface="Consolas" pitchFamily="49" charset="0"/>
                <a:cs typeface="Consolas" pitchFamily="49" charset="0"/>
              </a:rPr>
              <a:t> </a:t>
            </a:r>
            <a:r>
              <a:rPr lang="en-US" sz="2000">
                <a:solidFill>
                  <a:srgbClr val="FF0000"/>
                </a:solidFill>
                <a:latin typeface="Consolas" pitchFamily="49" charset="0"/>
                <a:cs typeface="Consolas" pitchFamily="49" charset="0"/>
                <a:sym typeface="Symbol"/>
              </a:rPr>
              <a:t></a:t>
            </a:r>
            <a:r>
              <a:rPr lang="en-US" sz="2000" baseline="-25000">
                <a:solidFill>
                  <a:srgbClr val="FF0000"/>
                </a:solidFill>
                <a:latin typeface="Consolas" pitchFamily="49" charset="0"/>
                <a:cs typeface="Consolas" pitchFamily="49" charset="0"/>
                <a:sym typeface="Symbol"/>
              </a:rPr>
              <a:t>v</a:t>
            </a:r>
            <a:r>
              <a:rPr lang="en-US" sz="2000">
                <a:solidFill>
                  <a:srgbClr val="FF0000"/>
                </a:solidFill>
                <a:latin typeface="Consolas" pitchFamily="49" charset="0"/>
                <a:cs typeface="Consolas" pitchFamily="49" charset="0"/>
                <a:sym typeface="Symbol"/>
              </a:rPr>
              <a:t> d(v)</a:t>
            </a:r>
            <a:r>
              <a:rPr lang="en-US" sz="2000" baseline="-25000">
                <a:latin typeface="Consolas" pitchFamily="49" charset="0"/>
                <a:cs typeface="Consolas" pitchFamily="49" charset="0"/>
              </a:rPr>
              <a:t> </a:t>
            </a:r>
            <a:r>
              <a:rPr lang="en-US" sz="2000" smtClean="0">
                <a:latin typeface="Consolas" pitchFamily="49" charset="0"/>
                <a:cs typeface="Consolas" pitchFamily="49" charset="0"/>
              </a:rPr>
              <a:t> , trong đó </a:t>
            </a:r>
            <a:r>
              <a:rPr lang="en-US" sz="2000" smtClean="0">
                <a:latin typeface="Consolas" pitchFamily="49" charset="0"/>
                <a:cs typeface="Consolas" pitchFamily="49" charset="0"/>
                <a:sym typeface="Symbol"/>
              </a:rPr>
              <a:t>d(v)</a:t>
            </a:r>
            <a:r>
              <a:rPr lang="en-US" sz="2000">
                <a:latin typeface="Consolas" pitchFamily="49" charset="0"/>
                <a:cs typeface="Consolas" pitchFamily="49" charset="0"/>
                <a:sym typeface="Symbol"/>
              </a:rPr>
              <a:t> </a:t>
            </a:r>
            <a:r>
              <a:rPr lang="en-US" sz="2000" smtClean="0">
                <a:latin typeface="Consolas" pitchFamily="49" charset="0"/>
                <a:cs typeface="Consolas" pitchFamily="49" charset="0"/>
                <a:sym typeface="Symbol"/>
              </a:rPr>
              <a:t>là bậc của v</a:t>
            </a:r>
            <a:r>
              <a:rPr lang="en-US" sz="2000">
                <a:latin typeface="Consolas" pitchFamily="49" charset="0"/>
                <a:cs typeface="Consolas" pitchFamily="49" charset="0"/>
                <a:sym typeface="Symbol"/>
              </a:rPr>
              <a:t>; 0 &lt; </a:t>
            </a:r>
            <a:r>
              <a:rPr lang="en-US" sz="2000" baseline="-25000">
                <a:latin typeface="Consolas" pitchFamily="49" charset="0"/>
                <a:cs typeface="Consolas" pitchFamily="49" charset="0"/>
                <a:sym typeface="Symbol"/>
              </a:rPr>
              <a:t>v</a:t>
            </a:r>
            <a:r>
              <a:rPr lang="en-US" sz="2000">
                <a:latin typeface="Consolas" pitchFamily="49" charset="0"/>
                <a:cs typeface="Consolas" pitchFamily="49" charset="0"/>
                <a:sym typeface="Symbol"/>
              </a:rPr>
              <a:t> &lt; 1.</a:t>
            </a:r>
          </a:p>
          <a:p>
            <a:pPr marL="342900" indent="-342900">
              <a:spcBef>
                <a:spcPct val="30000"/>
              </a:spcBef>
              <a:buFont typeface="Wingdings" pitchFamily="2" charset="2"/>
              <a:buChar char="q"/>
            </a:pPr>
            <a:endParaRPr lang="en-US" sz="2000" smtClean="0">
              <a:latin typeface="Consolas" pitchFamily="49" charset="0"/>
              <a:cs typeface="Consolas" pitchFamily="49" charset="0"/>
            </a:endParaRPr>
          </a:p>
          <a:p>
            <a:pPr marL="342900" indent="-342900">
              <a:spcBef>
                <a:spcPct val="30000"/>
              </a:spcBef>
              <a:buFont typeface="Wingdings" pitchFamily="2" charset="2"/>
              <a:buChar char="q"/>
            </a:pPr>
            <a:endParaRPr lang="en-US" sz="2000">
              <a:latin typeface="Consolas" pitchFamily="49" charset="0"/>
              <a:cs typeface="Consolas" pitchFamily="49" charset="0"/>
            </a:endParaRPr>
          </a:p>
          <a:p>
            <a:pPr>
              <a:spcBef>
                <a:spcPct val="30000"/>
              </a:spcBef>
              <a:buFont typeface="Wingdings" pitchFamily="2" charset="2"/>
              <a:buNone/>
            </a:pPr>
            <a:r>
              <a:rPr lang="en-US" sz="2000" smtClean="0">
                <a:latin typeface="Consolas" pitchFamily="49" charset="0"/>
                <a:cs typeface="Consolas" pitchFamily="49" charset="0"/>
              </a:rPr>
              <a:t> </a:t>
            </a:r>
            <a:endParaRPr lang="en-US" sz="2000" dirty="0">
              <a:latin typeface="Consolas" pitchFamily="49" charset="0"/>
              <a:cs typeface="Consolas" pitchFamily="49" charset="0"/>
            </a:endParaRPr>
          </a:p>
        </p:txBody>
      </p:sp>
    </p:spTree>
    <p:custDataLst>
      <p:tags r:id="rId1"/>
    </p:custDataLst>
    <p:extLst>
      <p:ext uri="{BB962C8B-B14F-4D97-AF65-F5344CB8AC3E}">
        <p14:creationId xmlns:p14="http://schemas.microsoft.com/office/powerpoint/2010/main" val="1869026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17</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Một số mô hình lan truyền thông tin</a:t>
            </a:r>
            <a:endParaRPr lang="en-US" sz="2800">
              <a:solidFill>
                <a:srgbClr val="210EAE"/>
              </a:solidFill>
              <a:latin typeface="Corbel" pitchFamily="34" charset="0"/>
              <a:cs typeface="Consolas" pitchFamily="49" charset="0"/>
            </a:endParaRPr>
          </a:p>
        </p:txBody>
      </p:sp>
      <p:sp>
        <p:nvSpPr>
          <p:cNvPr id="2" name="TextBox 1"/>
          <p:cNvSpPr txBox="1"/>
          <p:nvPr/>
        </p:nvSpPr>
        <p:spPr>
          <a:xfrm>
            <a:off x="609600" y="1078468"/>
            <a:ext cx="7566313" cy="400110"/>
          </a:xfrm>
          <a:prstGeom prst="rect">
            <a:avLst/>
          </a:prstGeom>
          <a:noFill/>
        </p:spPr>
        <p:txBody>
          <a:bodyPr wrap="square" rtlCol="0">
            <a:spAutoFit/>
          </a:bodyPr>
          <a:lstStyle/>
          <a:p>
            <a:r>
              <a:rPr lang="en-US" sz="2000" b="1" smtClean="0">
                <a:solidFill>
                  <a:srgbClr val="FF0000"/>
                </a:solidFill>
                <a:latin typeface="Consolas" pitchFamily="49" charset="0"/>
                <a:cs typeface="Consolas" pitchFamily="49" charset="0"/>
              </a:rPr>
              <a:t>Mô hình </a:t>
            </a:r>
            <a:r>
              <a:rPr lang="en-US" sz="2000" b="1">
                <a:solidFill>
                  <a:srgbClr val="FF0000"/>
                </a:solidFill>
                <a:latin typeface="Consolas" pitchFamily="49" charset="0"/>
                <a:cs typeface="Consolas" pitchFamily="49" charset="0"/>
              </a:rPr>
              <a:t>Independent Cascade </a:t>
            </a:r>
            <a:r>
              <a:rPr lang="en-US" sz="2000" b="1" smtClean="0">
                <a:solidFill>
                  <a:srgbClr val="FF0000"/>
                </a:solidFill>
                <a:latin typeface="Consolas" pitchFamily="49" charset="0"/>
                <a:cs typeface="Consolas" pitchFamily="49" charset="0"/>
              </a:rPr>
              <a:t>Model (IC model)</a:t>
            </a:r>
          </a:p>
        </p:txBody>
      </p:sp>
      <p:sp>
        <p:nvSpPr>
          <p:cNvPr id="4" name="Rectangle 3"/>
          <p:cNvSpPr/>
          <p:nvPr/>
        </p:nvSpPr>
        <p:spPr>
          <a:xfrm>
            <a:off x="571501" y="1841480"/>
            <a:ext cx="8039099" cy="800219"/>
          </a:xfrm>
          <a:prstGeom prst="rect">
            <a:avLst/>
          </a:prstGeom>
        </p:spPr>
        <p:txBody>
          <a:bodyPr wrap="square">
            <a:spAutoFit/>
          </a:bodyPr>
          <a:lstStyle/>
          <a:p>
            <a:pPr>
              <a:spcBef>
                <a:spcPct val="30000"/>
              </a:spcBef>
            </a:pPr>
            <a:endParaRPr lang="en-US" sz="2000">
              <a:latin typeface="Consolas" pitchFamily="49" charset="0"/>
              <a:cs typeface="Consolas" pitchFamily="49" charset="0"/>
            </a:endParaRPr>
          </a:p>
          <a:p>
            <a:pPr>
              <a:spcBef>
                <a:spcPct val="30000"/>
              </a:spcBef>
              <a:buFont typeface="Wingdings" pitchFamily="2" charset="2"/>
              <a:buNone/>
            </a:pPr>
            <a:r>
              <a:rPr lang="en-US" sz="2000">
                <a:latin typeface="Consolas" pitchFamily="49" charset="0"/>
                <a:cs typeface="Consolas" pitchFamily="49" charset="0"/>
              </a:rPr>
              <a:t> </a:t>
            </a:r>
            <a:endParaRPr lang="en-US" sz="2000" dirty="0">
              <a:latin typeface="Consolas" pitchFamily="49" charset="0"/>
              <a:cs typeface="Consolas" pitchFamily="49" charset="0"/>
            </a:endParaRPr>
          </a:p>
        </p:txBody>
      </p:sp>
      <p:sp>
        <p:nvSpPr>
          <p:cNvPr id="6" name="Rectangle 5"/>
          <p:cNvSpPr/>
          <p:nvPr/>
        </p:nvSpPr>
        <p:spPr>
          <a:xfrm>
            <a:off x="651164" y="1579869"/>
            <a:ext cx="7959436" cy="1323439"/>
          </a:xfrm>
          <a:prstGeom prst="rect">
            <a:avLst/>
          </a:prstGeom>
        </p:spPr>
        <p:txBody>
          <a:bodyPr wrap="square">
            <a:spAutoFit/>
          </a:bodyPr>
          <a:lstStyle/>
          <a:p>
            <a:pPr marL="342900" indent="-342900">
              <a:buFont typeface="Wingdings" pitchFamily="2" charset="2"/>
              <a:buChar char="q"/>
            </a:pPr>
            <a:r>
              <a:rPr lang="en-US" sz="2000" smtClean="0">
                <a:latin typeface="Consolas" pitchFamily="49" charset="0"/>
                <a:cs typeface="Consolas" pitchFamily="49" charset="0"/>
              </a:rPr>
              <a:t>Khi một node </a:t>
            </a:r>
            <a:r>
              <a:rPr lang="en-US" sz="2000" smtClean="0">
                <a:solidFill>
                  <a:srgbClr val="FF0000"/>
                </a:solidFill>
                <a:latin typeface="Consolas" pitchFamily="49" charset="0"/>
                <a:cs typeface="Consolas" pitchFamily="49" charset="0"/>
              </a:rPr>
              <a:t>v</a:t>
            </a:r>
            <a:r>
              <a:rPr lang="en-US" sz="2000" smtClean="0">
                <a:latin typeface="Consolas" pitchFamily="49" charset="0"/>
                <a:cs typeface="Consolas" pitchFamily="49" charset="0"/>
              </a:rPr>
              <a:t> đã được </a:t>
            </a:r>
            <a:r>
              <a:rPr lang="en-US" sz="2000" smtClean="0">
                <a:solidFill>
                  <a:srgbClr val="2806F4"/>
                </a:solidFill>
                <a:latin typeface="Consolas" pitchFamily="49" charset="0"/>
                <a:cs typeface="Consolas" pitchFamily="49" charset="0"/>
              </a:rPr>
              <a:t>kích hoạt</a:t>
            </a:r>
            <a:r>
              <a:rPr lang="en-US" sz="2000" smtClean="0">
                <a:latin typeface="Consolas" pitchFamily="49" charset="0"/>
                <a:cs typeface="Consolas" pitchFamily="49" charset="0"/>
              </a:rPr>
              <a:t>, nó có một cơ hội duy nhất để có thể kích hoạt đến các node mà </a:t>
            </a:r>
            <a:r>
              <a:rPr lang="en-US" sz="2000" smtClean="0">
                <a:solidFill>
                  <a:srgbClr val="2806F4"/>
                </a:solidFill>
                <a:latin typeface="Consolas" pitchFamily="49" charset="0"/>
                <a:cs typeface="Consolas" pitchFamily="49" charset="0"/>
              </a:rPr>
              <a:t>chưa kích hoạt</a:t>
            </a:r>
            <a:r>
              <a:rPr lang="en-US" sz="2000" smtClean="0">
                <a:latin typeface="Consolas" pitchFamily="49" charset="0"/>
                <a:cs typeface="Consolas" pitchFamily="49" charset="0"/>
              </a:rPr>
              <a:t> bên cạnh </a:t>
            </a:r>
            <a:r>
              <a:rPr lang="en-US" sz="2000" i="1">
                <a:solidFill>
                  <a:srgbClr val="FF0000"/>
                </a:solidFill>
                <a:latin typeface="Consolas" pitchFamily="49" charset="0"/>
                <a:cs typeface="Consolas" pitchFamily="49" charset="0"/>
              </a:rPr>
              <a:t>w</a:t>
            </a:r>
            <a:endParaRPr lang="en-US" sz="2000" smtClean="0">
              <a:solidFill>
                <a:srgbClr val="FF0000"/>
              </a:solidFill>
              <a:latin typeface="Consolas" pitchFamily="49" charset="0"/>
              <a:cs typeface="Consolas" pitchFamily="49" charset="0"/>
            </a:endParaRPr>
          </a:p>
          <a:p>
            <a:pPr marL="342900" indent="-342900">
              <a:buFont typeface="Wingdings" pitchFamily="2" charset="2"/>
              <a:buChar char="q"/>
            </a:pPr>
            <a:r>
              <a:rPr lang="en-US" sz="2000" smtClean="0">
                <a:solidFill>
                  <a:srgbClr val="2806F4"/>
                </a:solidFill>
                <a:latin typeface="Consolas" pitchFamily="49" charset="0"/>
                <a:cs typeface="Consolas" pitchFamily="49" charset="0"/>
              </a:rPr>
              <a:t>Xác suất </a:t>
            </a:r>
            <a:r>
              <a:rPr lang="en-US" sz="2000" smtClean="0">
                <a:latin typeface="Consolas" pitchFamily="49" charset="0"/>
                <a:cs typeface="Consolas" pitchFamily="49" charset="0"/>
              </a:rPr>
              <a:t>kích hoạt thành công là  </a:t>
            </a:r>
            <a:r>
              <a:rPr lang="en-US" sz="2000" i="1" smtClean="0">
                <a:solidFill>
                  <a:srgbClr val="2806F4"/>
                </a:solidFill>
                <a:latin typeface="Consolas" pitchFamily="49" charset="0"/>
                <a:cs typeface="Consolas" pitchFamily="49" charset="0"/>
              </a:rPr>
              <a:t>p</a:t>
            </a:r>
            <a:r>
              <a:rPr lang="en-US" sz="2000" i="1" baseline="-25000" smtClean="0">
                <a:solidFill>
                  <a:srgbClr val="2806F4"/>
                </a:solidFill>
                <a:latin typeface="Consolas" pitchFamily="49" charset="0"/>
                <a:cs typeface="Consolas" pitchFamily="49" charset="0"/>
              </a:rPr>
              <a:t>vw</a:t>
            </a:r>
            <a:r>
              <a:rPr lang="en-US" sz="2000" i="1" baseline="-25000" smtClean="0">
                <a:latin typeface="Consolas" pitchFamily="49" charset="0"/>
                <a:cs typeface="Consolas" pitchFamily="49" charset="0"/>
              </a:rPr>
              <a:t> </a:t>
            </a:r>
            <a:r>
              <a:rPr lang="en-US" sz="2000">
                <a:latin typeface="Consolas" pitchFamily="49" charset="0"/>
                <a:cs typeface="Consolas" pitchFamily="49" charset="0"/>
              </a:rPr>
              <a:t>.</a:t>
            </a:r>
          </a:p>
        </p:txBody>
      </p:sp>
    </p:spTree>
    <p:custDataLst>
      <p:tags r:id="rId1"/>
    </p:custDataLst>
    <p:extLst>
      <p:ext uri="{BB962C8B-B14F-4D97-AF65-F5344CB8AC3E}">
        <p14:creationId xmlns:p14="http://schemas.microsoft.com/office/powerpoint/2010/main" val="3666776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18</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Các ứng dụng thực tiễn </a:t>
            </a:r>
            <a:endParaRPr lang="en-US" sz="2800">
              <a:solidFill>
                <a:srgbClr val="210EAE"/>
              </a:solidFill>
              <a:latin typeface="Corbel" pitchFamily="34" charset="0"/>
              <a:cs typeface="Consolas" pitchFamily="49" charset="0"/>
            </a:endParaRPr>
          </a:p>
        </p:txBody>
      </p:sp>
      <p:sp>
        <p:nvSpPr>
          <p:cNvPr id="4" name="Rectangle 3"/>
          <p:cNvSpPr/>
          <p:nvPr/>
        </p:nvSpPr>
        <p:spPr>
          <a:xfrm>
            <a:off x="571501" y="1841480"/>
            <a:ext cx="8039099" cy="800219"/>
          </a:xfrm>
          <a:prstGeom prst="rect">
            <a:avLst/>
          </a:prstGeom>
        </p:spPr>
        <p:txBody>
          <a:bodyPr wrap="square">
            <a:spAutoFit/>
          </a:bodyPr>
          <a:lstStyle/>
          <a:p>
            <a:pPr>
              <a:spcBef>
                <a:spcPct val="30000"/>
              </a:spcBef>
            </a:pPr>
            <a:endParaRPr lang="en-US" sz="2000">
              <a:latin typeface="Consolas" pitchFamily="49" charset="0"/>
              <a:cs typeface="Consolas" pitchFamily="49" charset="0"/>
            </a:endParaRPr>
          </a:p>
          <a:p>
            <a:pPr>
              <a:spcBef>
                <a:spcPct val="30000"/>
              </a:spcBef>
              <a:buFont typeface="Wingdings" pitchFamily="2" charset="2"/>
              <a:buNone/>
            </a:pPr>
            <a:r>
              <a:rPr lang="en-US" sz="2000">
                <a:latin typeface="Consolas" pitchFamily="49" charset="0"/>
                <a:cs typeface="Consolas" pitchFamily="49" charset="0"/>
              </a:rPr>
              <a:t> </a:t>
            </a:r>
            <a:endParaRPr lang="en-US" sz="2000" dirty="0">
              <a:latin typeface="Consolas" pitchFamily="49" charset="0"/>
              <a:cs typeface="Consolas" pitchFamily="49" charset="0"/>
            </a:endParaRPr>
          </a:p>
        </p:txBody>
      </p:sp>
      <p:pic>
        <p:nvPicPr>
          <p:cNvPr id="11" name="Picture 10" descr="social-influencer-types">
            <a:hlinkClick r:id="rId5"/>
          </p:cNvPr>
          <p:cNvPicPr>
            <a:picLocks noGrp="1" noChangeAspect="1" noChangeArrowheads="1"/>
          </p:cNvPicPr>
          <p:nvPr/>
        </p:nvPicPr>
        <p:blipFill>
          <a:blip r:embed="rId6" cstate="print"/>
          <a:srcRect/>
          <a:stretch>
            <a:fillRect/>
          </a:stretch>
        </p:blipFill>
        <p:spPr bwMode="auto">
          <a:xfrm>
            <a:off x="2923322" y="1913032"/>
            <a:ext cx="2896004" cy="3019847"/>
          </a:xfrm>
          <a:prstGeom prst="rect">
            <a:avLst/>
          </a:prstGeom>
          <a:noFill/>
          <a:ln w="9525">
            <a:noFill/>
            <a:miter lim="800000"/>
            <a:headEnd/>
            <a:tailEnd/>
          </a:ln>
          <a:effectLst/>
        </p:spPr>
      </p:pic>
      <p:pic>
        <p:nvPicPr>
          <p:cNvPr id="12" name="Picture 11" descr="Post Image"/>
          <p:cNvPicPr>
            <a:picLocks noChangeAspect="1" noChangeArrowheads="1"/>
          </p:cNvPicPr>
          <p:nvPr/>
        </p:nvPicPr>
        <p:blipFill>
          <a:blip r:embed="rId7" cstate="print"/>
          <a:srcRect/>
          <a:stretch>
            <a:fillRect/>
          </a:stretch>
        </p:blipFill>
        <p:spPr bwMode="auto">
          <a:xfrm rot="19762979">
            <a:off x="5696122" y="1477321"/>
            <a:ext cx="2817192" cy="1036209"/>
          </a:xfrm>
          <a:prstGeom prst="rect">
            <a:avLst/>
          </a:prstGeom>
          <a:noFill/>
        </p:spPr>
      </p:pic>
      <p:pic>
        <p:nvPicPr>
          <p:cNvPr id="14" name="Picture 13" descr="D:\active\pids\slide\obama-youtube.png"/>
          <p:cNvPicPr>
            <a:picLocks noChangeAspect="1" noChangeArrowheads="1"/>
          </p:cNvPicPr>
          <p:nvPr/>
        </p:nvPicPr>
        <p:blipFill>
          <a:blip r:embed="rId8" cstate="print"/>
          <a:srcRect/>
          <a:stretch>
            <a:fillRect/>
          </a:stretch>
        </p:blipFill>
        <p:spPr bwMode="auto">
          <a:xfrm rot="925187">
            <a:off x="855300" y="1631327"/>
            <a:ext cx="2222828" cy="1652444"/>
          </a:xfrm>
          <a:prstGeom prst="rect">
            <a:avLst/>
          </a:prstGeom>
          <a:noFill/>
        </p:spPr>
      </p:pic>
      <p:pic>
        <p:nvPicPr>
          <p:cNvPr id="15" name="Picture 14" descr="http://seavistasoftware.com/wp-content/themes/Cadca/php/timthumb.php?src=http://seavistasoftware.com/wp-content/uploads/2011/03/socialmedia.png&amp;w=570&amp;h=282&amp;zc=1"/>
          <p:cNvPicPr>
            <a:picLocks noChangeAspect="1" noChangeArrowheads="1"/>
          </p:cNvPicPr>
          <p:nvPr/>
        </p:nvPicPr>
        <p:blipFill>
          <a:blip r:embed="rId9" cstate="print"/>
          <a:srcRect/>
          <a:stretch>
            <a:fillRect/>
          </a:stretch>
        </p:blipFill>
        <p:spPr bwMode="auto">
          <a:xfrm rot="20110659">
            <a:off x="162576" y="4718376"/>
            <a:ext cx="3158486" cy="1155069"/>
          </a:xfrm>
          <a:prstGeom prst="rect">
            <a:avLst/>
          </a:prstGeom>
          <a:noFill/>
        </p:spPr>
      </p:pic>
      <p:sp>
        <p:nvSpPr>
          <p:cNvPr id="16" name="Rectangle 15"/>
          <p:cNvSpPr/>
          <p:nvPr/>
        </p:nvSpPr>
        <p:spPr>
          <a:xfrm>
            <a:off x="2809224" y="984556"/>
            <a:ext cx="3124200" cy="923330"/>
          </a:xfrm>
          <a:prstGeom prst="rect">
            <a:avLst/>
          </a:prstGeom>
          <a:solidFill>
            <a:srgbClr val="0070C0"/>
          </a:solidFill>
        </p:spPr>
        <p:txBody>
          <a:bodyPr wrap="square">
            <a:spAutoFit/>
          </a:bodyPr>
          <a:lstStyle>
            <a:defPPr>
              <a:defRPr lang="en-US"/>
            </a:defPPr>
            <a:lvl1pPr algn="l" rtl="0" fontAlgn="base">
              <a:spcBef>
                <a:spcPct val="0"/>
              </a:spcBef>
              <a:spcAft>
                <a:spcPct val="0"/>
              </a:spcAft>
              <a:defRPr kern="1200">
                <a:solidFill>
                  <a:schemeClr val="tx1"/>
                </a:solidFill>
                <a:latin typeface="Verdana" pitchFamily="34" charset="0"/>
                <a:ea typeface="+mn-ea"/>
                <a:cs typeface="Arial" charset="0"/>
              </a:defRPr>
            </a:lvl1pPr>
            <a:lvl2pPr marL="457200" algn="l" rtl="0" fontAlgn="base">
              <a:spcBef>
                <a:spcPct val="0"/>
              </a:spcBef>
              <a:spcAft>
                <a:spcPct val="0"/>
              </a:spcAft>
              <a:defRPr kern="1200">
                <a:solidFill>
                  <a:schemeClr val="tx1"/>
                </a:solidFill>
                <a:latin typeface="Verdana" pitchFamily="34" charset="0"/>
                <a:ea typeface="+mn-ea"/>
                <a:cs typeface="Arial" charset="0"/>
              </a:defRPr>
            </a:lvl2pPr>
            <a:lvl3pPr marL="914400" algn="l" rtl="0" fontAlgn="base">
              <a:spcBef>
                <a:spcPct val="0"/>
              </a:spcBef>
              <a:spcAft>
                <a:spcPct val="0"/>
              </a:spcAft>
              <a:defRPr kern="1200">
                <a:solidFill>
                  <a:schemeClr val="tx1"/>
                </a:solidFill>
                <a:latin typeface="Verdana" pitchFamily="34" charset="0"/>
                <a:ea typeface="+mn-ea"/>
                <a:cs typeface="Arial" charset="0"/>
              </a:defRPr>
            </a:lvl3pPr>
            <a:lvl4pPr marL="1371600" algn="l" rtl="0" fontAlgn="base">
              <a:spcBef>
                <a:spcPct val="0"/>
              </a:spcBef>
              <a:spcAft>
                <a:spcPct val="0"/>
              </a:spcAft>
              <a:defRPr kern="1200">
                <a:solidFill>
                  <a:schemeClr val="tx1"/>
                </a:solidFill>
                <a:latin typeface="Verdana" pitchFamily="34" charset="0"/>
                <a:ea typeface="+mn-ea"/>
                <a:cs typeface="Arial" charset="0"/>
              </a:defRPr>
            </a:lvl4pPr>
            <a:lvl5pPr marL="1828800" algn="l"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a:lstStyle>
          <a:p>
            <a:pPr lvl="0">
              <a:defRPr/>
            </a:pPr>
            <a:r>
              <a:rPr lang="en-US" dirty="0" smtClean="0">
                <a:latin typeface="Comic Sans MS" pitchFamily="66" charset="0"/>
              </a:rPr>
              <a:t>OSNs have been exploited as a platform for spreading INFLUENCE</a:t>
            </a:r>
          </a:p>
        </p:txBody>
      </p:sp>
      <p:sp>
        <p:nvSpPr>
          <p:cNvPr id="17" name="TextBox 13"/>
          <p:cNvSpPr txBox="1"/>
          <p:nvPr/>
        </p:nvSpPr>
        <p:spPr>
          <a:xfrm>
            <a:off x="5857224" y="3422957"/>
            <a:ext cx="3124200" cy="2308324"/>
          </a:xfrm>
          <a:prstGeom prst="rect">
            <a:avLst/>
          </a:prstGeom>
          <a:solidFill>
            <a:schemeClr val="accent3">
              <a:lumMod val="75000"/>
            </a:schemeClr>
          </a:solidFill>
        </p:spPr>
        <p:txBody>
          <a:bodyPr wrap="square" rtlCol="0">
            <a:spAutoFit/>
          </a:bodyPr>
          <a:lstStyle>
            <a:defPPr>
              <a:defRPr lang="en-US"/>
            </a:defPPr>
            <a:lvl1pPr algn="l" rtl="0" fontAlgn="base">
              <a:spcBef>
                <a:spcPct val="0"/>
              </a:spcBef>
              <a:spcAft>
                <a:spcPct val="0"/>
              </a:spcAft>
              <a:defRPr kern="1200">
                <a:solidFill>
                  <a:schemeClr val="tx1"/>
                </a:solidFill>
                <a:latin typeface="Verdana" pitchFamily="34" charset="0"/>
                <a:ea typeface="+mn-ea"/>
                <a:cs typeface="Arial" charset="0"/>
              </a:defRPr>
            </a:lvl1pPr>
            <a:lvl2pPr marL="457200" algn="l" rtl="0" fontAlgn="base">
              <a:spcBef>
                <a:spcPct val="0"/>
              </a:spcBef>
              <a:spcAft>
                <a:spcPct val="0"/>
              </a:spcAft>
              <a:defRPr kern="1200">
                <a:solidFill>
                  <a:schemeClr val="tx1"/>
                </a:solidFill>
                <a:latin typeface="Verdana" pitchFamily="34" charset="0"/>
                <a:ea typeface="+mn-ea"/>
                <a:cs typeface="Arial" charset="0"/>
              </a:defRPr>
            </a:lvl2pPr>
            <a:lvl3pPr marL="914400" algn="l" rtl="0" fontAlgn="base">
              <a:spcBef>
                <a:spcPct val="0"/>
              </a:spcBef>
              <a:spcAft>
                <a:spcPct val="0"/>
              </a:spcAft>
              <a:defRPr kern="1200">
                <a:solidFill>
                  <a:schemeClr val="tx1"/>
                </a:solidFill>
                <a:latin typeface="Verdana" pitchFamily="34" charset="0"/>
                <a:ea typeface="+mn-ea"/>
                <a:cs typeface="Arial" charset="0"/>
              </a:defRPr>
            </a:lvl3pPr>
            <a:lvl4pPr marL="1371600" algn="l" rtl="0" fontAlgn="base">
              <a:spcBef>
                <a:spcPct val="0"/>
              </a:spcBef>
              <a:spcAft>
                <a:spcPct val="0"/>
              </a:spcAft>
              <a:defRPr kern="1200">
                <a:solidFill>
                  <a:schemeClr val="tx1"/>
                </a:solidFill>
                <a:latin typeface="Verdana" pitchFamily="34" charset="0"/>
                <a:ea typeface="+mn-ea"/>
                <a:cs typeface="Arial" charset="0"/>
              </a:defRPr>
            </a:lvl4pPr>
            <a:lvl5pPr marL="1828800" algn="l"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a:lstStyle>
          <a:p>
            <a:pPr>
              <a:buFont typeface="Wingdings" pitchFamily="2" charset="2"/>
              <a:buChar char="ü"/>
            </a:pPr>
            <a:r>
              <a:rPr lang="en-US" dirty="0" smtClean="0"/>
              <a:t>Making friends</a:t>
            </a:r>
          </a:p>
          <a:p>
            <a:pPr>
              <a:buFont typeface="Wingdings" pitchFamily="2" charset="2"/>
              <a:buChar char="ü"/>
            </a:pPr>
            <a:r>
              <a:rPr lang="en-US" dirty="0" smtClean="0"/>
              <a:t>Political campaigns</a:t>
            </a:r>
          </a:p>
          <a:p>
            <a:pPr>
              <a:buFont typeface="Wingdings" pitchFamily="2" charset="2"/>
              <a:buChar char="ü"/>
            </a:pPr>
            <a:r>
              <a:rPr lang="en-US" dirty="0" smtClean="0"/>
              <a:t>Viral marketing</a:t>
            </a:r>
          </a:p>
          <a:p>
            <a:pPr>
              <a:buFont typeface="Wingdings" pitchFamily="2" charset="2"/>
              <a:buChar char="ü"/>
            </a:pPr>
            <a:r>
              <a:rPr lang="en-US" dirty="0" smtClean="0"/>
              <a:t>Movies trailers</a:t>
            </a:r>
          </a:p>
          <a:p>
            <a:pPr>
              <a:buFont typeface="Wingdings" pitchFamily="2" charset="2"/>
              <a:buChar char="ü"/>
            </a:pPr>
            <a:r>
              <a:rPr lang="en-US" dirty="0" smtClean="0"/>
              <a:t>Armature artists promote their songs </a:t>
            </a:r>
            <a:r>
              <a:rPr lang="en-US" smtClean="0"/>
              <a:t>and artworks</a:t>
            </a:r>
          </a:p>
          <a:p>
            <a:pPr>
              <a:buFont typeface="Wingdings" pitchFamily="2" charset="2"/>
              <a:buChar char="ü"/>
            </a:pPr>
            <a:r>
              <a:rPr lang="en-US"/>
              <a:t> </a:t>
            </a:r>
            <a:r>
              <a:rPr lang="en-US" smtClean="0"/>
              <a:t>vv…</a:t>
            </a:r>
            <a:endParaRPr lang="en-US" dirty="0"/>
          </a:p>
        </p:txBody>
      </p:sp>
    </p:spTree>
    <p:custDataLst>
      <p:tags r:id="rId1"/>
    </p:custDataLst>
    <p:extLst>
      <p:ext uri="{BB962C8B-B14F-4D97-AF65-F5344CB8AC3E}">
        <p14:creationId xmlns:p14="http://schemas.microsoft.com/office/powerpoint/2010/main" val="1221649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19</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1000" y="381000"/>
            <a:ext cx="76962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Cấu trúc cộng đồng trên mạng xã hội</a:t>
            </a:r>
            <a:endParaRPr lang="en-US" sz="2800">
              <a:solidFill>
                <a:srgbClr val="210EAE"/>
              </a:solidFill>
              <a:latin typeface="Corbel" pitchFamily="34" charset="0"/>
              <a:cs typeface="Consolas" pitchFamily="49" charset="0"/>
            </a:endParaRPr>
          </a:p>
        </p:txBody>
      </p:sp>
      <p:sp>
        <p:nvSpPr>
          <p:cNvPr id="2" name="TextBox 1"/>
          <p:cNvSpPr txBox="1"/>
          <p:nvPr/>
        </p:nvSpPr>
        <p:spPr>
          <a:xfrm>
            <a:off x="609600" y="1143000"/>
            <a:ext cx="7772400" cy="1015663"/>
          </a:xfrm>
          <a:prstGeom prst="rect">
            <a:avLst/>
          </a:prstGeom>
          <a:noFill/>
        </p:spPr>
        <p:txBody>
          <a:bodyPr wrap="square" rtlCol="0">
            <a:spAutoFit/>
          </a:bodyPr>
          <a:lstStyle/>
          <a:p>
            <a:pPr marL="357188" lvl="1" indent="-342900">
              <a:buFont typeface="Wingdings" pitchFamily="2" charset="2"/>
              <a:buChar char="q"/>
            </a:pPr>
            <a:r>
              <a:rPr lang="en-US" sz="2000" b="1" smtClean="0">
                <a:solidFill>
                  <a:srgbClr val="2806F4"/>
                </a:solidFill>
                <a:latin typeface="Consolas" pitchFamily="49" charset="0"/>
                <a:cs typeface="Consolas" pitchFamily="49" charset="0"/>
              </a:rPr>
              <a:t>Định nghĩa:</a:t>
            </a:r>
            <a:r>
              <a:rPr lang="en-US" sz="2000" b="1">
                <a:solidFill>
                  <a:srgbClr val="2806F4"/>
                </a:solidFill>
                <a:latin typeface="Consolas" pitchFamily="49" charset="0"/>
                <a:cs typeface="Consolas" pitchFamily="49" charset="0"/>
              </a:rPr>
              <a:t> </a:t>
            </a:r>
            <a:r>
              <a:rPr lang="en-US" sz="2000" smtClean="0">
                <a:latin typeface="Consolas" pitchFamily="49" charset="0"/>
                <a:cs typeface="Consolas" pitchFamily="49" charset="0"/>
              </a:rPr>
              <a:t>Một cộng đồng là một nhóm các node mà mật độ tương tác giữa các node trong node lớn hơn so với các node ngoài node</a:t>
            </a:r>
          </a:p>
        </p:txBody>
      </p:sp>
      <p:pic>
        <p:nvPicPr>
          <p:cNvPr id="9" name="Picture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2860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412831"/>
            <a:ext cx="3858263" cy="264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92633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2</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7701" y="1143000"/>
            <a:ext cx="7886699" cy="4739759"/>
          </a:xfrm>
          <a:prstGeom prst="rect">
            <a:avLst/>
          </a:prstGeom>
          <a:noFill/>
        </p:spPr>
        <p:txBody>
          <a:bodyPr wrap="square" rtlCol="0">
            <a:spAutoFit/>
          </a:bodyPr>
          <a:lstStyle/>
          <a:p>
            <a:pPr marL="457200" indent="-457200">
              <a:buFont typeface="+mj-lt"/>
              <a:buAutoNum type="arabicPeriod"/>
            </a:pPr>
            <a:r>
              <a:rPr lang="vi-VN" sz="2000" b="1" smtClean="0">
                <a:solidFill>
                  <a:srgbClr val="210EAE"/>
                </a:solidFill>
                <a:latin typeface="Consolas" pitchFamily="49" charset="0"/>
                <a:cs typeface="Consolas" pitchFamily="49" charset="0"/>
              </a:rPr>
              <a:t>Giới thiệu chung về mạng xã hội</a:t>
            </a:r>
          </a:p>
          <a:p>
            <a:pPr marL="606425" indent="-342900">
              <a:buFont typeface="Wingdings" pitchFamily="2" charset="2"/>
              <a:buChar char="q"/>
            </a:pPr>
            <a:r>
              <a:rPr lang="vi-VN" sz="2200" smtClean="0">
                <a:latin typeface="Calibri" pitchFamily="34" charset="0"/>
                <a:cs typeface="Consolas" pitchFamily="49" charset="0"/>
              </a:rPr>
              <a:t>Lịch sử</a:t>
            </a:r>
          </a:p>
          <a:p>
            <a:pPr marL="606425" indent="-342900">
              <a:buFont typeface="Wingdings" pitchFamily="2" charset="2"/>
              <a:buChar char="q"/>
            </a:pPr>
            <a:r>
              <a:rPr lang="vi-VN" sz="2200" smtClean="0">
                <a:latin typeface="Calibri" pitchFamily="34" charset="0"/>
                <a:cs typeface="Consolas" pitchFamily="49" charset="0"/>
              </a:rPr>
              <a:t>Thành phần</a:t>
            </a:r>
          </a:p>
          <a:p>
            <a:pPr marL="606425" indent="-342900">
              <a:buFont typeface="Wingdings" pitchFamily="2" charset="2"/>
              <a:buChar char="q"/>
            </a:pPr>
            <a:r>
              <a:rPr lang="vi-VN" sz="2200" smtClean="0">
                <a:latin typeface="Calibri" pitchFamily="34" charset="0"/>
                <a:cs typeface="Consolas" pitchFamily="49" charset="0"/>
              </a:rPr>
              <a:t>Biểu diễn mạng xã hội trên mô hình toán học</a:t>
            </a:r>
          </a:p>
          <a:p>
            <a:r>
              <a:rPr lang="en-US" sz="2000" b="1" smtClean="0">
                <a:solidFill>
                  <a:srgbClr val="210EAE"/>
                </a:solidFill>
                <a:latin typeface="Consolas" pitchFamily="49" charset="0"/>
                <a:cs typeface="Consolas" pitchFamily="49" charset="0"/>
              </a:rPr>
              <a:t>2. Một số bài toán trên mạng xã hội</a:t>
            </a:r>
          </a:p>
          <a:p>
            <a:pPr marL="606425" indent="-342900">
              <a:buFont typeface="Wingdings" pitchFamily="2" charset="2"/>
              <a:buChar char="q"/>
            </a:pPr>
            <a:r>
              <a:rPr lang="en-US" sz="2200" smtClean="0">
                <a:latin typeface="+mj-lt"/>
                <a:cs typeface="Consolas" pitchFamily="49" charset="0"/>
              </a:rPr>
              <a:t>Khai phá dữ liệu trên mạng xã hội</a:t>
            </a:r>
          </a:p>
          <a:p>
            <a:pPr marL="606425" indent="-342900">
              <a:buFont typeface="Wingdings" pitchFamily="2" charset="2"/>
              <a:buChar char="q"/>
            </a:pPr>
            <a:r>
              <a:rPr lang="en-US" sz="2200" smtClean="0">
                <a:latin typeface="+mj-lt"/>
                <a:cs typeface="Consolas" pitchFamily="49" charset="0"/>
              </a:rPr>
              <a:t>Tối ưu hóa lan truyền thông tin (</a:t>
            </a:r>
            <a:r>
              <a:rPr lang="fr-FR" sz="2200">
                <a:latin typeface="+mj-lt"/>
                <a:cs typeface="Consolas" pitchFamily="49" charset="0"/>
              </a:rPr>
              <a:t>P</a:t>
            </a:r>
            <a:r>
              <a:rPr lang="fr-FR" sz="2200" smtClean="0">
                <a:latin typeface="+mj-lt"/>
                <a:cs typeface="Consolas" pitchFamily="49" charset="0"/>
              </a:rPr>
              <a:t>ropagation Information)</a:t>
            </a:r>
          </a:p>
          <a:p>
            <a:pPr marL="606425" indent="-342900">
              <a:buFont typeface="Wingdings" pitchFamily="2" charset="2"/>
              <a:buChar char="q"/>
            </a:pPr>
            <a:r>
              <a:rPr lang="fr-FR" sz="2200" smtClean="0">
                <a:latin typeface="+mj-lt"/>
                <a:cs typeface="Consolas" pitchFamily="49" charset="0"/>
              </a:rPr>
              <a:t>Đánh giá lỗ hổng trên </a:t>
            </a:r>
            <a:r>
              <a:rPr lang="fr-FR" sz="2200" smtClean="0">
                <a:latin typeface="+mj-lt"/>
                <a:cs typeface="Consolas" pitchFamily="49" charset="0"/>
              </a:rPr>
              <a:t>mạng.</a:t>
            </a:r>
            <a:endParaRPr lang="en-US" sz="2200" smtClean="0">
              <a:latin typeface="+mj-lt"/>
              <a:cs typeface="Consolas" pitchFamily="49" charset="0"/>
            </a:endParaRPr>
          </a:p>
          <a:p>
            <a:pPr marL="606425" indent="-342900">
              <a:buFont typeface="Wingdings" pitchFamily="2" charset="2"/>
              <a:buChar char="q"/>
            </a:pPr>
            <a:r>
              <a:rPr lang="en-US" sz="2200" smtClean="0">
                <a:latin typeface="+mj-lt"/>
                <a:cs typeface="Consolas" pitchFamily="49" charset="0"/>
              </a:rPr>
              <a:t>Cấu trúc cộng đồng trên mạng xã hội (Community Struct)</a:t>
            </a:r>
          </a:p>
          <a:p>
            <a:pPr marL="606425" indent="-342900">
              <a:buFont typeface="Wingdings" pitchFamily="2" charset="2"/>
              <a:buChar char="q"/>
            </a:pPr>
            <a:r>
              <a:rPr lang="en-US" sz="2200">
                <a:latin typeface="+mj-lt"/>
                <a:cs typeface="Consolas" pitchFamily="49" charset="0"/>
              </a:rPr>
              <a:t>Ngăn chặn sự rò rỉ thông tin (Information </a:t>
            </a:r>
            <a:r>
              <a:rPr lang="en-US" sz="2200" smtClean="0">
                <a:latin typeface="+mj-lt"/>
                <a:cs typeface="Consolas" pitchFamily="49" charset="0"/>
              </a:rPr>
              <a:t>Leakage)</a:t>
            </a:r>
            <a:endParaRPr lang="en-US" sz="2200">
              <a:latin typeface="+mj-lt"/>
              <a:cs typeface="Consolas" pitchFamily="49" charset="0"/>
            </a:endParaRPr>
          </a:p>
          <a:p>
            <a:pPr marL="606425" indent="-342900">
              <a:buFont typeface="Wingdings" pitchFamily="2" charset="2"/>
              <a:buChar char="q"/>
            </a:pPr>
            <a:r>
              <a:rPr lang="en-US" sz="2200">
                <a:latin typeface="+mj-lt"/>
                <a:cs typeface="Consolas" pitchFamily="49" charset="0"/>
              </a:rPr>
              <a:t>Hạn chế thông tin sai lệnh trên mạng xã hội (Limiting M</a:t>
            </a:r>
            <a:r>
              <a:rPr lang="en-US" sz="2200" smtClean="0">
                <a:latin typeface="+mj-lt"/>
                <a:cs typeface="Consolas" pitchFamily="49" charset="0"/>
              </a:rPr>
              <a:t>isinformation)</a:t>
            </a:r>
            <a:endParaRPr lang="en-US" sz="2200">
              <a:latin typeface="+mj-lt"/>
              <a:cs typeface="Consolas" pitchFamily="49" charset="0"/>
            </a:endParaRPr>
          </a:p>
          <a:p>
            <a:pPr marL="606425" indent="-342900">
              <a:buFont typeface="Wingdings" pitchFamily="2" charset="2"/>
              <a:buChar char="q"/>
            </a:pPr>
            <a:r>
              <a:rPr lang="en-US" sz="2200" smtClean="0">
                <a:latin typeface="+mj-lt"/>
                <a:cs typeface="Consolas" pitchFamily="49" charset="0"/>
              </a:rPr>
              <a:t>Các bài toán về an ninh trên mạng xã hội (Security on OSNs)</a:t>
            </a:r>
            <a:endParaRPr lang="vi-VN" sz="2200" smtClean="0">
              <a:latin typeface="+mj-lt"/>
              <a:cs typeface="Consolas" pitchFamily="49" charset="0"/>
            </a:endParaRPr>
          </a:p>
          <a:p>
            <a:pPr marL="457200" indent="-457200">
              <a:buFont typeface="+mj-lt"/>
              <a:buAutoNum type="arabicPeriod"/>
            </a:pPr>
            <a:endParaRPr lang="vi-VN" sz="2000">
              <a:latin typeface="Consolas" pitchFamily="49" charset="0"/>
              <a:cs typeface="Consolas" pitchFamily="49" charset="0"/>
            </a:endParaRPr>
          </a:p>
        </p:txBody>
      </p:sp>
      <p:sp>
        <p:nvSpPr>
          <p:cNvPr id="12" name="Title 1"/>
          <p:cNvSpPr>
            <a:spLocks noGrp="1"/>
          </p:cNvSpPr>
          <p:nvPr>
            <p:ph type="ctrTitle"/>
          </p:nvPr>
        </p:nvSpPr>
        <p:spPr>
          <a:xfrm>
            <a:off x="1219200" y="381000"/>
            <a:ext cx="6858000" cy="457200"/>
          </a:xfrm>
        </p:spPr>
        <p:txBody>
          <a:bodyPr>
            <a:noAutofit/>
          </a:bodyPr>
          <a:lstStyle/>
          <a:p>
            <a:pPr marL="457200" indent="-457200"/>
            <a:r>
              <a:rPr lang="vi-VN" sz="2800" smtClean="0">
                <a:solidFill>
                  <a:srgbClr val="FF00FF"/>
                </a:solidFill>
                <a:latin typeface="Verdana" pitchFamily="34" charset="0"/>
                <a:ea typeface="Verdana" pitchFamily="34" charset="0"/>
                <a:cs typeface="Verdana" pitchFamily="34" charset="0"/>
              </a:rPr>
              <a:t>Nội dung</a:t>
            </a:r>
            <a:endParaRPr lang="vi-VN" sz="2800">
              <a:solidFill>
                <a:srgbClr val="FF00FF"/>
              </a:solidFill>
              <a:latin typeface="Verdana" pitchFamily="34" charset="0"/>
              <a:ea typeface="Verdana" pitchFamily="34" charset="0"/>
              <a:cs typeface="Verdana" pitchFamily="34" charset="0"/>
            </a:endParaRPr>
          </a:p>
        </p:txBody>
      </p:sp>
    </p:spTree>
    <p:custDataLst>
      <p:tags r:id="rId1"/>
    </p:custDataLst>
    <p:extLst>
      <p:ext uri="{BB962C8B-B14F-4D97-AF65-F5344CB8AC3E}">
        <p14:creationId xmlns:p14="http://schemas.microsoft.com/office/powerpoint/2010/main" val="3966082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20</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1000" y="381000"/>
            <a:ext cx="76962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Tại sao lại phải phát hiện cộng đồng trên mạng?</a:t>
            </a:r>
            <a:endParaRPr lang="en-US" sz="2800">
              <a:solidFill>
                <a:srgbClr val="210EAE"/>
              </a:solidFill>
              <a:latin typeface="Corbel" pitchFamily="34" charset="0"/>
              <a:cs typeface="Consolas" pitchFamily="49" charset="0"/>
            </a:endParaRPr>
          </a:p>
        </p:txBody>
      </p:sp>
      <p:sp>
        <p:nvSpPr>
          <p:cNvPr id="2" name="TextBox 1"/>
          <p:cNvSpPr txBox="1"/>
          <p:nvPr/>
        </p:nvSpPr>
        <p:spPr>
          <a:xfrm>
            <a:off x="609600" y="1143000"/>
            <a:ext cx="7772400" cy="3170099"/>
          </a:xfrm>
          <a:prstGeom prst="rect">
            <a:avLst/>
          </a:prstGeom>
          <a:noFill/>
        </p:spPr>
        <p:txBody>
          <a:bodyPr wrap="square" rtlCol="0">
            <a:spAutoFit/>
          </a:bodyPr>
          <a:lstStyle/>
          <a:p>
            <a:pPr marL="342900" indent="-342900">
              <a:buFont typeface="Wingdings" pitchFamily="2" charset="2"/>
              <a:buChar char="q"/>
            </a:pPr>
            <a:r>
              <a:rPr lang="en-US" sz="2000" smtClean="0">
                <a:latin typeface="Verdana" pitchFamily="34" charset="0"/>
                <a:ea typeface="Verdana" pitchFamily="34" charset="0"/>
                <a:cs typeface="Verdana" pitchFamily="34" charset="0"/>
              </a:rPr>
              <a:t>Nhiều hệ thông có thể được biểu diễn bằng đồ thị, với các node biểu diễn cho các đối tượng và các cạnh biểu diễn mối quan hệ giữa các đối tượng. Một số ví dụ: </a:t>
            </a:r>
          </a:p>
          <a:p>
            <a:pPr marL="800100" lvl="1" indent="-342900">
              <a:buFont typeface="Wingdings" pitchFamily="2" charset="2"/>
              <a:buChar char="§"/>
            </a:pPr>
            <a:endParaRPr lang="en-US" sz="2000" b="1" smtClean="0">
              <a:solidFill>
                <a:srgbClr val="FF0000"/>
              </a:solidFill>
              <a:latin typeface="Verdana" pitchFamily="34" charset="0"/>
              <a:ea typeface="Verdana" pitchFamily="34" charset="0"/>
              <a:cs typeface="Verdana" pitchFamily="34" charset="0"/>
            </a:endParaRPr>
          </a:p>
          <a:p>
            <a:pPr marL="800100" lvl="1" indent="-342900">
              <a:buFont typeface="Wingdings" pitchFamily="2" charset="2"/>
              <a:buChar char="§"/>
            </a:pPr>
            <a:r>
              <a:rPr lang="en-US" sz="2000" b="1" smtClean="0">
                <a:solidFill>
                  <a:srgbClr val="FF0000"/>
                </a:solidFill>
                <a:latin typeface="Verdana" pitchFamily="34" charset="0"/>
                <a:ea typeface="Verdana" pitchFamily="34" charset="0"/>
                <a:cs typeface="Verdana" pitchFamily="34" charset="0"/>
              </a:rPr>
              <a:t>Mạng xã hội:</a:t>
            </a:r>
            <a:r>
              <a:rPr lang="en-US" sz="2000" smtClean="0">
                <a:latin typeface="Verdana" pitchFamily="34" charset="0"/>
                <a:ea typeface="Verdana" pitchFamily="34" charset="0"/>
                <a:cs typeface="Verdana" pitchFamily="34" charset="0"/>
              </a:rPr>
              <a:t> </a:t>
            </a:r>
            <a:r>
              <a:rPr lang="en-US" sz="2000">
                <a:latin typeface="Verdana" pitchFamily="34" charset="0"/>
                <a:ea typeface="Verdana" pitchFamily="34" charset="0"/>
                <a:cs typeface="Verdana" pitchFamily="34" charset="0"/>
              </a:rPr>
              <a:t>collaboration, online social networks</a:t>
            </a:r>
          </a:p>
          <a:p>
            <a:pPr marL="800100" lvl="1" indent="-342900">
              <a:buFont typeface="Wingdings" pitchFamily="2" charset="2"/>
              <a:buChar char="§"/>
            </a:pPr>
            <a:r>
              <a:rPr lang="en-US" sz="2000" b="1" smtClean="0">
                <a:solidFill>
                  <a:srgbClr val="FF0000"/>
                </a:solidFill>
                <a:latin typeface="Verdana" pitchFamily="34" charset="0"/>
                <a:ea typeface="Verdana" pitchFamily="34" charset="0"/>
                <a:cs typeface="Verdana" pitchFamily="34" charset="0"/>
              </a:rPr>
              <a:t>Cấu trúc mạng:</a:t>
            </a:r>
            <a:r>
              <a:rPr lang="en-US" sz="2000" smtClean="0">
                <a:latin typeface="Verdana" pitchFamily="34" charset="0"/>
                <a:ea typeface="Verdana" pitchFamily="34" charset="0"/>
                <a:cs typeface="Verdana" pitchFamily="34" charset="0"/>
              </a:rPr>
              <a:t> </a:t>
            </a:r>
            <a:r>
              <a:rPr lang="en-US" sz="2000">
                <a:latin typeface="Verdana" pitchFamily="34" charset="0"/>
                <a:ea typeface="Verdana" pitchFamily="34" charset="0"/>
                <a:cs typeface="Verdana" pitchFamily="34" charset="0"/>
              </a:rPr>
              <a:t>IP address networks, WWW, software dependency</a:t>
            </a:r>
          </a:p>
          <a:p>
            <a:pPr marL="800100" lvl="1" indent="-342900">
              <a:buFont typeface="Wingdings" pitchFamily="2" charset="2"/>
              <a:buChar char="§"/>
            </a:pPr>
            <a:r>
              <a:rPr lang="en-US" sz="2000" b="1" smtClean="0">
                <a:solidFill>
                  <a:srgbClr val="FF0000"/>
                </a:solidFill>
                <a:latin typeface="Verdana" pitchFamily="34" charset="0"/>
                <a:ea typeface="Verdana" pitchFamily="34" charset="0"/>
                <a:cs typeface="Verdana" pitchFamily="34" charset="0"/>
              </a:rPr>
              <a:t>Mạng sinh học (Biological networks)</a:t>
            </a:r>
            <a:r>
              <a:rPr lang="en-US" sz="2000" smtClean="0">
                <a:latin typeface="Verdana" pitchFamily="34" charset="0"/>
                <a:ea typeface="Verdana" pitchFamily="34" charset="0"/>
                <a:cs typeface="Verdana" pitchFamily="34" charset="0"/>
              </a:rPr>
              <a:t>: </a:t>
            </a:r>
            <a:r>
              <a:rPr lang="en-US" sz="2000">
                <a:latin typeface="Verdana" pitchFamily="34" charset="0"/>
                <a:ea typeface="Verdana" pitchFamily="34" charset="0"/>
                <a:cs typeface="Verdana" pitchFamily="34" charset="0"/>
              </a:rPr>
              <a:t>protein interaction networks, metabolic networks, gene regulatory networks</a:t>
            </a:r>
          </a:p>
        </p:txBody>
      </p:sp>
    </p:spTree>
    <p:custDataLst>
      <p:tags r:id="rId1"/>
    </p:custDataLst>
    <p:extLst>
      <p:ext uri="{BB962C8B-B14F-4D97-AF65-F5344CB8AC3E}">
        <p14:creationId xmlns:p14="http://schemas.microsoft.com/office/powerpoint/2010/main" val="4209655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21</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1000" y="381000"/>
            <a:ext cx="76962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Tại sao lại phải phát hiện cộng đồng trên mạng?</a:t>
            </a:r>
            <a:endParaRPr lang="en-US" sz="2800">
              <a:solidFill>
                <a:srgbClr val="210EAE"/>
              </a:solidFill>
              <a:latin typeface="Corbel" pitchFamily="34" charset="0"/>
              <a:cs typeface="Consolas" pitchFamily="49" charset="0"/>
            </a:endParaRPr>
          </a:p>
        </p:txBody>
      </p:sp>
      <p:pic>
        <p:nvPicPr>
          <p:cNvPr id="9" name="Picture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828800"/>
            <a:ext cx="42291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507600"/>
            <a:ext cx="4191000" cy="390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7"/>
          <p:cNvSpPr txBox="1">
            <a:spLocks noChangeArrowheads="1"/>
          </p:cNvSpPr>
          <p:nvPr/>
        </p:nvSpPr>
        <p:spPr bwMode="auto">
          <a:xfrm>
            <a:off x="4760912" y="1447800"/>
            <a:ext cx="2620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a:lstStyle>
          <a:p>
            <a:r>
              <a:rPr lang="en-US" sz="1400" smtClean="0"/>
              <a:t>b. Yeast </a:t>
            </a:r>
            <a:r>
              <a:rPr lang="en-US" sz="1400" dirty="0"/>
              <a:t>Protein interaction</a:t>
            </a:r>
          </a:p>
          <a:p>
            <a:r>
              <a:rPr lang="en-US" sz="1400" dirty="0"/>
              <a:t>networks</a:t>
            </a:r>
          </a:p>
        </p:txBody>
      </p:sp>
    </p:spTree>
    <p:custDataLst>
      <p:tags r:id="rId1"/>
    </p:custDataLst>
    <p:extLst>
      <p:ext uri="{BB962C8B-B14F-4D97-AF65-F5344CB8AC3E}">
        <p14:creationId xmlns:p14="http://schemas.microsoft.com/office/powerpoint/2010/main" val="3404446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22</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1000" y="381000"/>
            <a:ext cx="76962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Tại sao lại phải phát hiện cộng đồng trên mạng?</a:t>
            </a:r>
            <a:endParaRPr lang="en-US" sz="2800">
              <a:solidFill>
                <a:srgbClr val="210EAE"/>
              </a:solidFill>
              <a:latin typeface="Corbel" pitchFamily="34" charset="0"/>
              <a:cs typeface="Consolas" pitchFamily="49" charset="0"/>
            </a:endParaRPr>
          </a:p>
        </p:txBody>
      </p:sp>
      <p:pic>
        <p:nvPicPr>
          <p:cNvPr id="14" name="Picture 1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762" y="1143000"/>
            <a:ext cx="616743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p:cNvSpPr txBox="1">
            <a:spLocks noChangeArrowheads="1"/>
          </p:cNvSpPr>
          <p:nvPr/>
        </p:nvSpPr>
        <p:spPr bwMode="auto">
          <a:xfrm>
            <a:off x="609600" y="1143000"/>
            <a:ext cx="2514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a:lstStyle>
          <a:p>
            <a:r>
              <a:rPr lang="en-US" smtClean="0"/>
              <a:t>c. IP </a:t>
            </a:r>
            <a:r>
              <a:rPr lang="en-US"/>
              <a:t>address network</a:t>
            </a:r>
          </a:p>
        </p:txBody>
      </p:sp>
    </p:spTree>
    <p:custDataLst>
      <p:tags r:id="rId1"/>
    </p:custDataLst>
    <p:extLst>
      <p:ext uri="{BB962C8B-B14F-4D97-AF65-F5344CB8AC3E}">
        <p14:creationId xmlns:p14="http://schemas.microsoft.com/office/powerpoint/2010/main" val="3307407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23</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1000" y="381000"/>
            <a:ext cx="76962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Tại sao lại phải phát hiện cộng đồng trên mạng?</a:t>
            </a:r>
            <a:endParaRPr lang="en-US" sz="2800">
              <a:solidFill>
                <a:srgbClr val="210EAE"/>
              </a:solidFill>
              <a:latin typeface="Corbel" pitchFamily="34" charset="0"/>
              <a:cs typeface="Consolas" pitchFamily="49" charset="0"/>
            </a:endParaRPr>
          </a:p>
        </p:txBody>
      </p:sp>
      <p:sp>
        <p:nvSpPr>
          <p:cNvPr id="9" name="Rectangle 8"/>
          <p:cNvSpPr>
            <a:spLocks noGrp="1" noChangeArrowheads="1"/>
          </p:cNvSpPr>
          <p:nvPr/>
        </p:nvSpPr>
        <p:spPr bwMode="auto">
          <a:xfrm>
            <a:off x="762000" y="1143000"/>
            <a:ext cx="7620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tx1"/>
              </a:buClr>
              <a:buFont typeface="Wingdings" pitchFamily="2" charset="2"/>
              <a:buChar char="Ø"/>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tx1"/>
              </a:buClr>
              <a:buFont typeface="Wingdings" pitchFamily="2" charset="2"/>
              <a:buChar char="q"/>
              <a:defRPr sz="2600">
                <a:solidFill>
                  <a:schemeClr val="tx1"/>
                </a:solidFill>
                <a:latin typeface="+mn-lt"/>
              </a:defRPr>
            </a:lvl2pPr>
            <a:lvl3pPr marL="1304925" indent="-395288" algn="l" rtl="0" eaLnBrk="0" fontAlgn="base" hangingPunct="0">
              <a:spcBef>
                <a:spcPct val="20000"/>
              </a:spcBef>
              <a:spcAft>
                <a:spcPct val="0"/>
              </a:spcAft>
              <a:buClr>
                <a:schemeClr val="tx1"/>
              </a:buClr>
              <a:buFont typeface="Wingdings" pitchFamily="2" charset="2"/>
              <a:buChar char="§"/>
              <a:defRPr sz="2300">
                <a:solidFill>
                  <a:schemeClr val="tx1"/>
                </a:solidFill>
                <a:latin typeface="+mn-lt"/>
              </a:defRPr>
            </a:lvl3pPr>
            <a:lvl4pPr marL="1693863" indent="-387350" algn="l" rtl="0" eaLnBrk="0" fontAlgn="base" hangingPunct="0">
              <a:spcBef>
                <a:spcPct val="20000"/>
              </a:spcBef>
              <a:spcAft>
                <a:spcPct val="0"/>
              </a:spcAft>
              <a:buClr>
                <a:schemeClr val="tx1"/>
              </a:buClr>
              <a:buChar char="o"/>
              <a:defRPr sz="2000">
                <a:solidFill>
                  <a:schemeClr val="tx1"/>
                </a:solidFill>
                <a:latin typeface="+mn-lt"/>
              </a:defRPr>
            </a:lvl4pPr>
            <a:lvl5pPr marL="2093913" indent="-398463" algn="l" rtl="0" eaLnBrk="0" fontAlgn="base" hangingPunct="0">
              <a:spcBef>
                <a:spcPct val="25000"/>
              </a:spcBef>
              <a:spcAft>
                <a:spcPct val="0"/>
              </a:spcAft>
              <a:buClr>
                <a:schemeClr val="tx1"/>
              </a:buClr>
              <a:buChar char="•"/>
              <a:defRPr sz="2000">
                <a:solidFill>
                  <a:schemeClr val="tx1"/>
                </a:solidFill>
                <a:latin typeface="+mn-lt"/>
              </a:defRPr>
            </a:lvl5pPr>
            <a:lvl6pPr marL="2551113" indent="-398463" algn="l" rtl="0" fontAlgn="base">
              <a:spcBef>
                <a:spcPct val="25000"/>
              </a:spcBef>
              <a:spcAft>
                <a:spcPct val="0"/>
              </a:spcAft>
              <a:buClr>
                <a:schemeClr val="tx1"/>
              </a:buClr>
              <a:buChar char="•"/>
              <a:defRPr sz="2000">
                <a:solidFill>
                  <a:schemeClr val="tx1"/>
                </a:solidFill>
                <a:latin typeface="+mn-lt"/>
              </a:defRPr>
            </a:lvl6pPr>
            <a:lvl7pPr marL="3008313" indent="-398463" algn="l" rtl="0" fontAlgn="base">
              <a:spcBef>
                <a:spcPct val="25000"/>
              </a:spcBef>
              <a:spcAft>
                <a:spcPct val="0"/>
              </a:spcAft>
              <a:buClr>
                <a:schemeClr val="tx1"/>
              </a:buClr>
              <a:buChar char="•"/>
              <a:defRPr sz="2000">
                <a:solidFill>
                  <a:schemeClr val="tx1"/>
                </a:solidFill>
                <a:latin typeface="+mn-lt"/>
              </a:defRPr>
            </a:lvl7pPr>
            <a:lvl8pPr marL="3465513" indent="-398463" algn="l" rtl="0" fontAlgn="base">
              <a:spcBef>
                <a:spcPct val="25000"/>
              </a:spcBef>
              <a:spcAft>
                <a:spcPct val="0"/>
              </a:spcAft>
              <a:buClr>
                <a:schemeClr val="tx1"/>
              </a:buClr>
              <a:buChar char="•"/>
              <a:defRPr sz="2000">
                <a:solidFill>
                  <a:schemeClr val="tx1"/>
                </a:solidFill>
                <a:latin typeface="+mn-lt"/>
              </a:defRPr>
            </a:lvl8pPr>
            <a:lvl9pPr marL="3922713" indent="-398463" algn="l" rtl="0" fontAlgn="base">
              <a:spcBef>
                <a:spcPct val="25000"/>
              </a:spcBef>
              <a:spcAft>
                <a:spcPct val="0"/>
              </a:spcAft>
              <a:buClr>
                <a:schemeClr val="tx1"/>
              </a:buClr>
              <a:buChar char="•"/>
              <a:defRPr sz="2000">
                <a:solidFill>
                  <a:schemeClr val="tx1"/>
                </a:solidFill>
                <a:latin typeface="+mn-lt"/>
              </a:defRPr>
            </a:lvl9pPr>
          </a:lstStyle>
          <a:p>
            <a:pPr eaLnBrk="1" hangingPunct="1">
              <a:lnSpc>
                <a:spcPct val="90000"/>
              </a:lnSpc>
              <a:buFont typeface="Wingdings" pitchFamily="2" charset="2"/>
              <a:buChar char="q"/>
            </a:pPr>
            <a:r>
              <a:rPr lang="en-US" sz="2000" smtClean="0">
                <a:latin typeface="Consolas" pitchFamily="49" charset="0"/>
                <a:ea typeface="Verdana" pitchFamily="34" charset="0"/>
                <a:cs typeface="Consolas" pitchFamily="49" charset="0"/>
              </a:rPr>
              <a:t>Các </a:t>
            </a:r>
            <a:r>
              <a:rPr lang="en-US" sz="2000" b="1" smtClean="0">
                <a:solidFill>
                  <a:srgbClr val="FF0000"/>
                </a:solidFill>
                <a:latin typeface="Consolas" pitchFamily="49" charset="0"/>
                <a:ea typeface="Verdana" pitchFamily="34" charset="0"/>
                <a:cs typeface="Consolas" pitchFamily="49" charset="0"/>
              </a:rPr>
              <a:t>Nodes</a:t>
            </a:r>
            <a:r>
              <a:rPr lang="en-US" sz="2000" smtClean="0">
                <a:latin typeface="Consolas" pitchFamily="49" charset="0"/>
                <a:ea typeface="Verdana" pitchFamily="34" charset="0"/>
                <a:cs typeface="Consolas" pitchFamily="49" charset="0"/>
              </a:rPr>
              <a:t>  trong một cộng đông có một vài thuộc tính (tính chất) chung hay Cộng đồng đại diện cho một số </a:t>
            </a:r>
            <a:r>
              <a:rPr lang="en-US" sz="2000" smtClean="0">
                <a:solidFill>
                  <a:srgbClr val="2806F4"/>
                </a:solidFill>
                <a:latin typeface="Consolas" pitchFamily="49" charset="0"/>
                <a:ea typeface="Verdana" pitchFamily="34" charset="0"/>
                <a:cs typeface="Consolas" pitchFamily="49" charset="0"/>
              </a:rPr>
              <a:t>tính chất chung </a:t>
            </a:r>
            <a:r>
              <a:rPr lang="en-US" sz="2000" smtClean="0">
                <a:latin typeface="Consolas" pitchFamily="49" charset="0"/>
                <a:ea typeface="Verdana" pitchFamily="34" charset="0"/>
                <a:cs typeface="Consolas" pitchFamily="49" charset="0"/>
              </a:rPr>
              <a:t>của mạng.</a:t>
            </a:r>
            <a:endParaRPr lang="en-US" sz="2000" smtClean="0">
              <a:latin typeface="Consolas" pitchFamily="49" charset="0"/>
              <a:ea typeface="Verdana" pitchFamily="34" charset="0"/>
              <a:cs typeface="Consolas" pitchFamily="49" charset="0"/>
            </a:endParaRPr>
          </a:p>
          <a:p>
            <a:pPr eaLnBrk="1" hangingPunct="1">
              <a:lnSpc>
                <a:spcPct val="90000"/>
              </a:lnSpc>
              <a:buFont typeface="Wingdings" pitchFamily="2" charset="2"/>
              <a:buChar char="q"/>
            </a:pPr>
            <a:r>
              <a:rPr lang="en-US" sz="2000" b="1" u="sng" smtClean="0">
                <a:solidFill>
                  <a:srgbClr val="FF0000"/>
                </a:solidFill>
                <a:latin typeface="Consolas" pitchFamily="49" charset="0"/>
                <a:ea typeface="Verdana" pitchFamily="34" charset="0"/>
                <a:cs typeface="Consolas" pitchFamily="49" charset="0"/>
              </a:rPr>
              <a:t>Ví dụ:</a:t>
            </a:r>
          </a:p>
          <a:p>
            <a:pPr marL="442913" lvl="1" indent="180975" eaLnBrk="1" hangingPunct="1">
              <a:lnSpc>
                <a:spcPct val="90000"/>
              </a:lnSpc>
              <a:buFont typeface="Wingdings" pitchFamily="2" charset="2"/>
              <a:buChar char="§"/>
            </a:pPr>
            <a:r>
              <a:rPr lang="en-US" sz="2200" smtClean="0">
                <a:latin typeface="+mj-lt"/>
                <a:ea typeface="Verdana" pitchFamily="34" charset="0"/>
                <a:cs typeface="Consolas" pitchFamily="49" charset="0"/>
              </a:rPr>
              <a:t>Trong mạng xã hội, Cộng đồng có thể đại diện cho một nhóm người dùng dựa trên mối </a:t>
            </a:r>
            <a:r>
              <a:rPr lang="en-US" sz="2200" smtClean="0">
                <a:solidFill>
                  <a:srgbClr val="2806F4"/>
                </a:solidFill>
                <a:latin typeface="+mj-lt"/>
                <a:ea typeface="Verdana" pitchFamily="34" charset="0"/>
                <a:cs typeface="Consolas" pitchFamily="49" charset="0"/>
              </a:rPr>
              <a:t>quan tâm </a:t>
            </a:r>
            <a:r>
              <a:rPr lang="en-US" sz="2200" smtClean="0">
                <a:latin typeface="+mj-lt"/>
                <a:ea typeface="Verdana" pitchFamily="34" charset="0"/>
                <a:cs typeface="Consolas" pitchFamily="49" charset="0"/>
              </a:rPr>
              <a:t>hoặc </a:t>
            </a:r>
            <a:r>
              <a:rPr lang="en-US" sz="2200" smtClean="0">
                <a:solidFill>
                  <a:srgbClr val="2806F4"/>
                </a:solidFill>
                <a:latin typeface="+mj-lt"/>
                <a:ea typeface="Verdana" pitchFamily="34" charset="0"/>
                <a:cs typeface="Consolas" pitchFamily="49" charset="0"/>
              </a:rPr>
              <a:t>sở thích </a:t>
            </a:r>
            <a:r>
              <a:rPr lang="en-US" sz="2200" smtClean="0">
                <a:latin typeface="+mj-lt"/>
                <a:ea typeface="Verdana" pitchFamily="34" charset="0"/>
                <a:cs typeface="Consolas" pitchFamily="49" charset="0"/>
              </a:rPr>
              <a:t>chung.</a:t>
            </a:r>
          </a:p>
          <a:p>
            <a:pPr marL="442913" lvl="1" indent="180975" eaLnBrk="1" hangingPunct="1">
              <a:lnSpc>
                <a:spcPct val="90000"/>
              </a:lnSpc>
              <a:buFont typeface="Wingdings" pitchFamily="2" charset="2"/>
              <a:buChar char="§"/>
            </a:pPr>
            <a:r>
              <a:rPr lang="en-US" sz="2200" smtClean="0">
                <a:latin typeface="+mj-lt"/>
                <a:ea typeface="Verdana" pitchFamily="34" charset="0"/>
                <a:cs typeface="Consolas" pitchFamily="49" charset="0"/>
              </a:rPr>
              <a:t>Trong mạng trích dẫn (citation networks), Cộng đồng biểu diễn mối quan hệ giữa các bài báo </a:t>
            </a:r>
            <a:r>
              <a:rPr lang="en-US" sz="2200" smtClean="0">
                <a:solidFill>
                  <a:srgbClr val="2806F4"/>
                </a:solidFill>
                <a:latin typeface="+mj-lt"/>
                <a:ea typeface="Verdana" pitchFamily="34" charset="0"/>
                <a:cs typeface="Consolas" pitchFamily="49" charset="0"/>
              </a:rPr>
              <a:t>cùng một lĩnh</a:t>
            </a:r>
            <a:r>
              <a:rPr lang="en-US" sz="2200" smtClean="0">
                <a:latin typeface="+mj-lt"/>
                <a:ea typeface="Verdana" pitchFamily="34" charset="0"/>
                <a:cs typeface="Consolas" pitchFamily="49" charset="0"/>
              </a:rPr>
              <a:t> vực nghiên cứu..</a:t>
            </a:r>
            <a:endParaRPr lang="en-US" sz="2200" smtClean="0">
              <a:latin typeface="+mj-lt"/>
              <a:ea typeface="Verdana" pitchFamily="34" charset="0"/>
              <a:cs typeface="Consolas" pitchFamily="49" charset="0"/>
            </a:endParaRPr>
          </a:p>
        </p:txBody>
      </p:sp>
    </p:spTree>
    <p:custDataLst>
      <p:tags r:id="rId1"/>
    </p:custDataLst>
    <p:extLst>
      <p:ext uri="{BB962C8B-B14F-4D97-AF65-F5344CB8AC3E}">
        <p14:creationId xmlns:p14="http://schemas.microsoft.com/office/powerpoint/2010/main" val="4290569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24</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1000" y="381000"/>
            <a:ext cx="76962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Cơ sở toán học cho phát hiện cộng đồng</a:t>
            </a:r>
            <a:endParaRPr lang="en-US" sz="2800">
              <a:solidFill>
                <a:srgbClr val="210EAE"/>
              </a:solidFill>
              <a:latin typeface="Corbel" pitchFamily="34" charset="0"/>
              <a:cs typeface="Consolas" pitchFamily="49" charset="0"/>
            </a:endParaRPr>
          </a:p>
        </p:txBody>
      </p:sp>
      <p:sp>
        <p:nvSpPr>
          <p:cNvPr id="9" name="Rectangle 8"/>
          <p:cNvSpPr>
            <a:spLocks noGrp="1" noChangeArrowheads="1"/>
          </p:cNvSpPr>
          <p:nvPr/>
        </p:nvSpPr>
        <p:spPr bwMode="auto">
          <a:xfrm>
            <a:off x="571500" y="1143000"/>
            <a:ext cx="7810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tx1"/>
              </a:buClr>
              <a:buFont typeface="Wingdings" pitchFamily="2" charset="2"/>
              <a:buChar char="Ø"/>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tx1"/>
              </a:buClr>
              <a:buFont typeface="Wingdings" pitchFamily="2" charset="2"/>
              <a:buChar char="q"/>
              <a:defRPr sz="2600">
                <a:solidFill>
                  <a:schemeClr val="tx1"/>
                </a:solidFill>
                <a:latin typeface="+mn-lt"/>
              </a:defRPr>
            </a:lvl2pPr>
            <a:lvl3pPr marL="1304925" indent="-395288" algn="l" rtl="0" eaLnBrk="0" fontAlgn="base" hangingPunct="0">
              <a:spcBef>
                <a:spcPct val="20000"/>
              </a:spcBef>
              <a:spcAft>
                <a:spcPct val="0"/>
              </a:spcAft>
              <a:buClr>
                <a:schemeClr val="tx1"/>
              </a:buClr>
              <a:buFont typeface="Wingdings" pitchFamily="2" charset="2"/>
              <a:buChar char="§"/>
              <a:defRPr sz="2300">
                <a:solidFill>
                  <a:schemeClr val="tx1"/>
                </a:solidFill>
                <a:latin typeface="+mn-lt"/>
              </a:defRPr>
            </a:lvl3pPr>
            <a:lvl4pPr marL="1693863" indent="-387350" algn="l" rtl="0" eaLnBrk="0" fontAlgn="base" hangingPunct="0">
              <a:spcBef>
                <a:spcPct val="20000"/>
              </a:spcBef>
              <a:spcAft>
                <a:spcPct val="0"/>
              </a:spcAft>
              <a:buClr>
                <a:schemeClr val="tx1"/>
              </a:buClr>
              <a:buChar char="o"/>
              <a:defRPr sz="2000">
                <a:solidFill>
                  <a:schemeClr val="tx1"/>
                </a:solidFill>
                <a:latin typeface="+mn-lt"/>
              </a:defRPr>
            </a:lvl4pPr>
            <a:lvl5pPr marL="2093913" indent="-398463" algn="l" rtl="0" eaLnBrk="0" fontAlgn="base" hangingPunct="0">
              <a:spcBef>
                <a:spcPct val="25000"/>
              </a:spcBef>
              <a:spcAft>
                <a:spcPct val="0"/>
              </a:spcAft>
              <a:buClr>
                <a:schemeClr val="tx1"/>
              </a:buClr>
              <a:buChar char="•"/>
              <a:defRPr sz="2000">
                <a:solidFill>
                  <a:schemeClr val="tx1"/>
                </a:solidFill>
                <a:latin typeface="+mn-lt"/>
              </a:defRPr>
            </a:lvl5pPr>
            <a:lvl6pPr marL="2551113" indent="-398463" algn="l" rtl="0" fontAlgn="base">
              <a:spcBef>
                <a:spcPct val="25000"/>
              </a:spcBef>
              <a:spcAft>
                <a:spcPct val="0"/>
              </a:spcAft>
              <a:buClr>
                <a:schemeClr val="tx1"/>
              </a:buClr>
              <a:buChar char="•"/>
              <a:defRPr sz="2000">
                <a:solidFill>
                  <a:schemeClr val="tx1"/>
                </a:solidFill>
                <a:latin typeface="+mn-lt"/>
              </a:defRPr>
            </a:lvl6pPr>
            <a:lvl7pPr marL="3008313" indent="-398463" algn="l" rtl="0" fontAlgn="base">
              <a:spcBef>
                <a:spcPct val="25000"/>
              </a:spcBef>
              <a:spcAft>
                <a:spcPct val="0"/>
              </a:spcAft>
              <a:buClr>
                <a:schemeClr val="tx1"/>
              </a:buClr>
              <a:buChar char="•"/>
              <a:defRPr sz="2000">
                <a:solidFill>
                  <a:schemeClr val="tx1"/>
                </a:solidFill>
                <a:latin typeface="+mn-lt"/>
              </a:defRPr>
            </a:lvl7pPr>
            <a:lvl8pPr marL="3465513" indent="-398463" algn="l" rtl="0" fontAlgn="base">
              <a:spcBef>
                <a:spcPct val="25000"/>
              </a:spcBef>
              <a:spcAft>
                <a:spcPct val="0"/>
              </a:spcAft>
              <a:buClr>
                <a:schemeClr val="tx1"/>
              </a:buClr>
              <a:buChar char="•"/>
              <a:defRPr sz="2000">
                <a:solidFill>
                  <a:schemeClr val="tx1"/>
                </a:solidFill>
                <a:latin typeface="+mn-lt"/>
              </a:defRPr>
            </a:lvl8pPr>
            <a:lvl9pPr marL="3922713" indent="-398463" algn="l" rtl="0" fontAlgn="base">
              <a:spcBef>
                <a:spcPct val="25000"/>
              </a:spcBef>
              <a:spcAft>
                <a:spcPct val="0"/>
              </a:spcAft>
              <a:buClr>
                <a:schemeClr val="tx1"/>
              </a:buClr>
              <a:buChar char="•"/>
              <a:defRPr sz="2000">
                <a:solidFill>
                  <a:schemeClr val="tx1"/>
                </a:solidFill>
                <a:latin typeface="+mn-lt"/>
              </a:defRPr>
            </a:lvl9pPr>
          </a:lstStyle>
          <a:p>
            <a:pPr lvl="0">
              <a:lnSpc>
                <a:spcPct val="90000"/>
              </a:lnSpc>
              <a:buFont typeface="Wingdings" pitchFamily="2" charset="2"/>
              <a:buChar char="q"/>
            </a:pPr>
            <a:r>
              <a:rPr lang="en-US" sz="2000">
                <a:latin typeface="Consolas" pitchFamily="49" charset="0"/>
                <a:cs typeface="Consolas" pitchFamily="49" charset="0"/>
              </a:rPr>
              <a:t>Sử dụng đánh giá mật độ (density) của cạnh. (</a:t>
            </a:r>
            <a:r>
              <a:rPr lang="vi-VN" sz="2000">
                <a:latin typeface="Consolas" pitchFamily="49" charset="0"/>
                <a:cs typeface="Consolas" pitchFamily="49" charset="0"/>
              </a:rPr>
              <a:t>S. Fortunato</a:t>
            </a:r>
            <a:r>
              <a:rPr lang="en-US" sz="2000">
                <a:latin typeface="Consolas" pitchFamily="49" charset="0"/>
                <a:cs typeface="Consolas" pitchFamily="49" charset="0"/>
              </a:rPr>
              <a:t> et. al, 2007) </a:t>
            </a:r>
          </a:p>
          <a:p>
            <a:pPr marL="0" lvl="0" indent="0">
              <a:lnSpc>
                <a:spcPct val="90000"/>
              </a:lnSpc>
              <a:buNone/>
            </a:pPr>
            <a:endParaRPr lang="en-US" sz="2000" smtClean="0">
              <a:latin typeface="Consolas" pitchFamily="49" charset="0"/>
              <a:cs typeface="Consolas" pitchFamily="49" charset="0"/>
            </a:endParaRPr>
          </a:p>
          <a:p>
            <a:pPr marL="0" lvl="0" indent="0">
              <a:lnSpc>
                <a:spcPct val="90000"/>
              </a:lnSpc>
              <a:buNone/>
            </a:pPr>
            <a:endParaRPr lang="en-US" sz="2000">
              <a:latin typeface="Consolas" pitchFamily="49" charset="0"/>
              <a:cs typeface="Consolas" pitchFamily="49" charset="0"/>
            </a:endParaRPr>
          </a:p>
          <a:p>
            <a:pPr marL="0" lvl="0" indent="0">
              <a:lnSpc>
                <a:spcPct val="90000"/>
              </a:lnSpc>
              <a:buNone/>
            </a:pPr>
            <a:endParaRPr lang="en-US" sz="2000">
              <a:latin typeface="Consolas" pitchFamily="49" charset="0"/>
              <a:cs typeface="Consolas" pitchFamily="49" charset="0"/>
            </a:endParaRPr>
          </a:p>
          <a:p>
            <a:pPr lvl="0" eaLnBrk="1" fontAlgn="auto" hangingPunct="1">
              <a:lnSpc>
                <a:spcPct val="90000"/>
              </a:lnSpc>
              <a:spcAft>
                <a:spcPts val="0"/>
              </a:spcAft>
              <a:buClrTx/>
              <a:buFont typeface="Wingdings" pitchFamily="2" charset="2"/>
              <a:buChar char="q"/>
              <a:defRPr/>
            </a:pPr>
            <a:r>
              <a:rPr lang="en-US" sz="2000" smtClean="0">
                <a:latin typeface="Consolas" pitchFamily="49" charset="0"/>
                <a:cs typeface="Consolas" pitchFamily="49" charset="0"/>
              </a:rPr>
              <a:t>Sử </a:t>
            </a:r>
            <a:r>
              <a:rPr lang="en-US" sz="2000">
                <a:latin typeface="Consolas" pitchFamily="49" charset="0"/>
                <a:cs typeface="Consolas" pitchFamily="49" charset="0"/>
              </a:rPr>
              <a:t>dụng tối đa modulary (Newman et. al, </a:t>
            </a:r>
            <a:r>
              <a:rPr lang="en-US" sz="2000">
                <a:latin typeface="Consolas" pitchFamily="49" charset="0"/>
                <a:cs typeface="Consolas" pitchFamily="49" charset="0"/>
              </a:rPr>
              <a:t>2004</a:t>
            </a:r>
            <a:r>
              <a:rPr lang="en-US" sz="2000" smtClean="0">
                <a:latin typeface="Consolas" pitchFamily="49" charset="0"/>
                <a:cs typeface="Consolas" pitchFamily="49" charset="0"/>
              </a:rPr>
              <a:t>)</a:t>
            </a:r>
          </a:p>
          <a:p>
            <a:pPr lvl="0" eaLnBrk="1" fontAlgn="auto" hangingPunct="1">
              <a:lnSpc>
                <a:spcPct val="90000"/>
              </a:lnSpc>
              <a:spcAft>
                <a:spcPts val="0"/>
              </a:spcAft>
              <a:buClrTx/>
              <a:buFont typeface="Wingdings" pitchFamily="2" charset="2"/>
              <a:buChar char="q"/>
              <a:defRPr/>
            </a:pPr>
            <a:endParaRPr lang="en-US" sz="2000">
              <a:latin typeface="Consolas" pitchFamily="49" charset="0"/>
              <a:cs typeface="Consolas" pitchFamily="49" charset="0"/>
            </a:endParaRPr>
          </a:p>
          <a:p>
            <a:pPr lvl="0" eaLnBrk="1" fontAlgn="auto" hangingPunct="1">
              <a:lnSpc>
                <a:spcPct val="90000"/>
              </a:lnSpc>
              <a:spcAft>
                <a:spcPts val="0"/>
              </a:spcAft>
              <a:buClrTx/>
              <a:buFont typeface="Wingdings" pitchFamily="2" charset="2"/>
              <a:buChar char="q"/>
              <a:defRPr/>
            </a:pPr>
            <a:endParaRPr lang="en-US" sz="2000" smtClean="0">
              <a:latin typeface="Consolas" pitchFamily="49" charset="0"/>
              <a:cs typeface="Consolas" pitchFamily="49" charset="0"/>
            </a:endParaRPr>
          </a:p>
          <a:p>
            <a:pPr lvl="0" eaLnBrk="1" fontAlgn="auto" hangingPunct="1">
              <a:lnSpc>
                <a:spcPct val="90000"/>
              </a:lnSpc>
              <a:spcAft>
                <a:spcPts val="0"/>
              </a:spcAft>
              <a:buClrTx/>
              <a:buFont typeface="Wingdings" pitchFamily="2" charset="2"/>
              <a:buChar char="q"/>
              <a:defRPr/>
            </a:pPr>
            <a:endParaRPr lang="en-US" sz="2000">
              <a:latin typeface="Consolas" pitchFamily="49" charset="0"/>
              <a:cs typeface="Consolas" pitchFamily="49" charset="0"/>
            </a:endParaRPr>
          </a:p>
          <a:p>
            <a:pPr lvl="0" eaLnBrk="1" fontAlgn="auto" hangingPunct="1">
              <a:lnSpc>
                <a:spcPct val="90000"/>
              </a:lnSpc>
              <a:spcAft>
                <a:spcPts val="0"/>
              </a:spcAft>
              <a:buClrTx/>
              <a:buFont typeface="Wingdings" pitchFamily="2" charset="2"/>
              <a:buChar char="q"/>
              <a:defRPr/>
            </a:pPr>
            <a:r>
              <a:rPr lang="en-US" sz="2000" smtClean="0">
                <a:latin typeface="Consolas" pitchFamily="49" charset="0"/>
                <a:cs typeface="Consolas" pitchFamily="49" charset="0"/>
              </a:rPr>
              <a:t>Tiếp cận theo phương pháp </a:t>
            </a:r>
            <a:r>
              <a:rPr lang="en-US" sz="2000" smtClean="0">
                <a:solidFill>
                  <a:srgbClr val="FF0000"/>
                </a:solidFill>
                <a:latin typeface="Consolas" pitchFamily="49" charset="0"/>
                <a:cs typeface="Consolas" pitchFamily="49" charset="0"/>
              </a:rPr>
              <a:t>Random Walk</a:t>
            </a:r>
          </a:p>
          <a:p>
            <a:pPr lvl="0" eaLnBrk="1" fontAlgn="auto" hangingPunct="1">
              <a:lnSpc>
                <a:spcPct val="90000"/>
              </a:lnSpc>
              <a:spcAft>
                <a:spcPts val="0"/>
              </a:spcAft>
              <a:buClrTx/>
              <a:buFont typeface="Wingdings" pitchFamily="2" charset="2"/>
              <a:buChar char="q"/>
              <a:defRPr/>
            </a:pPr>
            <a:r>
              <a:rPr lang="en-US" sz="2000" smtClean="0">
                <a:latin typeface="Consolas" pitchFamily="49" charset="0"/>
                <a:cs typeface="Consolas" pitchFamily="49" charset="0"/>
              </a:rPr>
              <a:t>Tiêp cận theo phương pháp </a:t>
            </a:r>
            <a:r>
              <a:rPr lang="en-US" sz="2000" smtClean="0">
                <a:solidFill>
                  <a:srgbClr val="FF0000"/>
                </a:solidFill>
                <a:latin typeface="Consolas" pitchFamily="49" charset="0"/>
                <a:cs typeface="Consolas" pitchFamily="49" charset="0"/>
              </a:rPr>
              <a:t>Clique</a:t>
            </a:r>
            <a:endParaRPr lang="en-US" sz="2000">
              <a:solidFill>
                <a:srgbClr val="FF0000"/>
              </a:solidFill>
              <a:latin typeface="Consolas" pitchFamily="49" charset="0"/>
              <a:cs typeface="Consolas" pitchFamily="49" charset="0"/>
            </a:endParaRPr>
          </a:p>
          <a:p>
            <a:pPr marL="471487" lvl="1" indent="0" eaLnBrk="1" hangingPunct="1">
              <a:lnSpc>
                <a:spcPct val="90000"/>
              </a:lnSpc>
              <a:buNone/>
            </a:pPr>
            <a:endParaRPr lang="en-US" sz="2000" smtClean="0">
              <a:latin typeface="Consolas" pitchFamily="49" charset="0"/>
              <a:ea typeface="Verdana" pitchFamily="34" charset="0"/>
              <a:cs typeface="Consolas" pitchFamily="49" charset="0"/>
            </a:endParaRPr>
          </a:p>
        </p:txBody>
      </p:sp>
      <p:pic>
        <p:nvPicPr>
          <p:cNvPr id="11" name="Picture 10"/>
          <p:cNvPicPr>
            <a:picLocks noChangeAspect="1" noChangeArrowheads="1"/>
          </p:cNvPicPr>
          <p:nvPr/>
        </p:nvPicPr>
        <p:blipFill>
          <a:blip r:embed="rId5"/>
          <a:srcRect l="48316" t="44922" r="23133" b="37500"/>
          <a:stretch>
            <a:fillRect/>
          </a:stretch>
        </p:blipFill>
        <p:spPr bwMode="auto">
          <a:xfrm>
            <a:off x="3048000" y="1905000"/>
            <a:ext cx="1828800" cy="609600"/>
          </a:xfrm>
          <a:prstGeom prst="rect">
            <a:avLst/>
          </a:prstGeom>
          <a:noFill/>
          <a:ln w="9525">
            <a:noFill/>
            <a:miter lim="800000"/>
            <a:headEnd/>
            <a:tailEnd/>
          </a:ln>
          <a:effectLst/>
        </p:spPr>
      </p:pic>
      <p:pic>
        <p:nvPicPr>
          <p:cNvPr id="12" name="Picture 11"/>
          <p:cNvPicPr>
            <a:picLocks noChangeAspect="1" noChangeArrowheads="1"/>
          </p:cNvPicPr>
          <p:nvPr/>
        </p:nvPicPr>
        <p:blipFill>
          <a:blip r:embed="rId6"/>
          <a:srcRect/>
          <a:stretch>
            <a:fillRect/>
          </a:stretch>
        </p:blipFill>
        <p:spPr>
          <a:xfrm>
            <a:off x="2209800" y="3159125"/>
            <a:ext cx="4267200" cy="879475"/>
          </a:xfrm>
          <a:prstGeom prst="rect">
            <a:avLst/>
          </a:prstGeom>
          <a:noFill/>
        </p:spPr>
      </p:pic>
      <p:pic>
        <p:nvPicPr>
          <p:cNvPr id="14"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3221470"/>
            <a:ext cx="2286000" cy="295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14985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25</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1000" y="381000"/>
            <a:ext cx="76962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Phân loại kiểu cộng đồng</a:t>
            </a:r>
            <a:endParaRPr lang="en-US" sz="2800">
              <a:solidFill>
                <a:srgbClr val="210EAE"/>
              </a:solidFill>
              <a:latin typeface="Corbel" pitchFamily="34" charset="0"/>
              <a:cs typeface="Consolas" pitchFamily="49" charset="0"/>
            </a:endParaRPr>
          </a:p>
        </p:txBody>
      </p:sp>
      <p:sp>
        <p:nvSpPr>
          <p:cNvPr id="9" name="Rectangle 8"/>
          <p:cNvSpPr>
            <a:spLocks noGrp="1" noChangeArrowheads="1"/>
          </p:cNvSpPr>
          <p:nvPr/>
        </p:nvSpPr>
        <p:spPr bwMode="auto">
          <a:xfrm>
            <a:off x="571500" y="1143000"/>
            <a:ext cx="34671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tx1"/>
              </a:buClr>
              <a:buFont typeface="Wingdings" pitchFamily="2" charset="2"/>
              <a:buChar char="Ø"/>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tx1"/>
              </a:buClr>
              <a:buFont typeface="Wingdings" pitchFamily="2" charset="2"/>
              <a:buChar char="q"/>
              <a:defRPr sz="2600">
                <a:solidFill>
                  <a:schemeClr val="tx1"/>
                </a:solidFill>
                <a:latin typeface="+mn-lt"/>
              </a:defRPr>
            </a:lvl2pPr>
            <a:lvl3pPr marL="1304925" indent="-395288" algn="l" rtl="0" eaLnBrk="0" fontAlgn="base" hangingPunct="0">
              <a:spcBef>
                <a:spcPct val="20000"/>
              </a:spcBef>
              <a:spcAft>
                <a:spcPct val="0"/>
              </a:spcAft>
              <a:buClr>
                <a:schemeClr val="tx1"/>
              </a:buClr>
              <a:buFont typeface="Wingdings" pitchFamily="2" charset="2"/>
              <a:buChar char="§"/>
              <a:defRPr sz="2300">
                <a:solidFill>
                  <a:schemeClr val="tx1"/>
                </a:solidFill>
                <a:latin typeface="+mn-lt"/>
              </a:defRPr>
            </a:lvl3pPr>
            <a:lvl4pPr marL="1693863" indent="-387350" algn="l" rtl="0" eaLnBrk="0" fontAlgn="base" hangingPunct="0">
              <a:spcBef>
                <a:spcPct val="20000"/>
              </a:spcBef>
              <a:spcAft>
                <a:spcPct val="0"/>
              </a:spcAft>
              <a:buClr>
                <a:schemeClr val="tx1"/>
              </a:buClr>
              <a:buChar char="o"/>
              <a:defRPr sz="2000">
                <a:solidFill>
                  <a:schemeClr val="tx1"/>
                </a:solidFill>
                <a:latin typeface="+mn-lt"/>
              </a:defRPr>
            </a:lvl4pPr>
            <a:lvl5pPr marL="2093913" indent="-398463" algn="l" rtl="0" eaLnBrk="0" fontAlgn="base" hangingPunct="0">
              <a:spcBef>
                <a:spcPct val="25000"/>
              </a:spcBef>
              <a:spcAft>
                <a:spcPct val="0"/>
              </a:spcAft>
              <a:buClr>
                <a:schemeClr val="tx1"/>
              </a:buClr>
              <a:buChar char="•"/>
              <a:defRPr sz="2000">
                <a:solidFill>
                  <a:schemeClr val="tx1"/>
                </a:solidFill>
                <a:latin typeface="+mn-lt"/>
              </a:defRPr>
            </a:lvl5pPr>
            <a:lvl6pPr marL="2551113" indent="-398463" algn="l" rtl="0" fontAlgn="base">
              <a:spcBef>
                <a:spcPct val="25000"/>
              </a:spcBef>
              <a:spcAft>
                <a:spcPct val="0"/>
              </a:spcAft>
              <a:buClr>
                <a:schemeClr val="tx1"/>
              </a:buClr>
              <a:buChar char="•"/>
              <a:defRPr sz="2000">
                <a:solidFill>
                  <a:schemeClr val="tx1"/>
                </a:solidFill>
                <a:latin typeface="+mn-lt"/>
              </a:defRPr>
            </a:lvl6pPr>
            <a:lvl7pPr marL="3008313" indent="-398463" algn="l" rtl="0" fontAlgn="base">
              <a:spcBef>
                <a:spcPct val="25000"/>
              </a:spcBef>
              <a:spcAft>
                <a:spcPct val="0"/>
              </a:spcAft>
              <a:buClr>
                <a:schemeClr val="tx1"/>
              </a:buClr>
              <a:buChar char="•"/>
              <a:defRPr sz="2000">
                <a:solidFill>
                  <a:schemeClr val="tx1"/>
                </a:solidFill>
                <a:latin typeface="+mn-lt"/>
              </a:defRPr>
            </a:lvl7pPr>
            <a:lvl8pPr marL="3465513" indent="-398463" algn="l" rtl="0" fontAlgn="base">
              <a:spcBef>
                <a:spcPct val="25000"/>
              </a:spcBef>
              <a:spcAft>
                <a:spcPct val="0"/>
              </a:spcAft>
              <a:buClr>
                <a:schemeClr val="tx1"/>
              </a:buClr>
              <a:buChar char="•"/>
              <a:defRPr sz="2000">
                <a:solidFill>
                  <a:schemeClr val="tx1"/>
                </a:solidFill>
                <a:latin typeface="+mn-lt"/>
              </a:defRPr>
            </a:lvl8pPr>
            <a:lvl9pPr marL="3922713" indent="-398463" algn="l" rtl="0" fontAlgn="base">
              <a:spcBef>
                <a:spcPct val="25000"/>
              </a:spcBef>
              <a:spcAft>
                <a:spcPct val="0"/>
              </a:spcAft>
              <a:buClr>
                <a:schemeClr val="tx1"/>
              </a:buClr>
              <a:buChar char="•"/>
              <a:defRPr sz="2000">
                <a:solidFill>
                  <a:schemeClr val="tx1"/>
                </a:solidFill>
                <a:latin typeface="+mn-lt"/>
              </a:defRPr>
            </a:lvl9pPr>
          </a:lstStyle>
          <a:p>
            <a:pPr eaLnBrk="1" hangingPunct="1">
              <a:buFont typeface="Wingdings" pitchFamily="2" charset="2"/>
              <a:buChar char="q"/>
            </a:pPr>
            <a:r>
              <a:rPr lang="en-US" sz="2000" smtClean="0">
                <a:latin typeface="Consolas" pitchFamily="49" charset="0"/>
                <a:cs typeface="Consolas" pitchFamily="49" charset="0"/>
              </a:rPr>
              <a:t>Kiểu cộng đồng phân biệt (</a:t>
            </a:r>
            <a:r>
              <a:rPr lang="en-US" sz="2000">
                <a:solidFill>
                  <a:srgbClr val="2806F4"/>
                </a:solidFill>
              </a:rPr>
              <a:t>Disjoint </a:t>
            </a:r>
            <a:r>
              <a:rPr lang="en-US" sz="2000" smtClean="0">
                <a:solidFill>
                  <a:srgbClr val="2806F4"/>
                </a:solidFill>
              </a:rPr>
              <a:t>CS</a:t>
            </a:r>
            <a:r>
              <a:rPr lang="en-US" sz="2000" smtClean="0">
                <a:latin typeface="Consolas" pitchFamily="49" charset="0"/>
                <a:cs typeface="Consolas" pitchFamily="49" charset="0"/>
              </a:rPr>
              <a:t>)</a:t>
            </a:r>
          </a:p>
          <a:p>
            <a:pPr marL="0" indent="0" eaLnBrk="1" hangingPunct="1">
              <a:buNone/>
            </a:pPr>
            <a:endParaRPr lang="en-US" sz="2000">
              <a:latin typeface="Consolas" pitchFamily="49" charset="0"/>
              <a:cs typeface="Consolas" pitchFamily="49" charset="0"/>
            </a:endParaRPr>
          </a:p>
          <a:p>
            <a:pPr eaLnBrk="1" fontAlgn="auto" hangingPunct="1">
              <a:lnSpc>
                <a:spcPct val="90000"/>
              </a:lnSpc>
              <a:spcAft>
                <a:spcPts val="0"/>
              </a:spcAft>
              <a:buClrTx/>
              <a:buFont typeface="Wingdings" pitchFamily="2" charset="2"/>
              <a:buChar char="q"/>
              <a:defRPr/>
            </a:pPr>
            <a:r>
              <a:rPr lang="en-US" sz="2000" smtClean="0">
                <a:latin typeface="Consolas" pitchFamily="49" charset="0"/>
                <a:cs typeface="Consolas" pitchFamily="49" charset="0"/>
              </a:rPr>
              <a:t>Cộng đồng trùng lặp (</a:t>
            </a:r>
            <a:r>
              <a:rPr lang="en-US" sz="2000">
                <a:solidFill>
                  <a:srgbClr val="2806F4"/>
                </a:solidFill>
              </a:rPr>
              <a:t>Overlapping </a:t>
            </a:r>
            <a:r>
              <a:rPr lang="en-US" sz="2000" smtClean="0">
                <a:solidFill>
                  <a:srgbClr val="2806F4"/>
                </a:solidFill>
              </a:rPr>
              <a:t>CS</a:t>
            </a:r>
            <a:r>
              <a:rPr lang="en-US" sz="2000" smtClean="0"/>
              <a:t>)</a:t>
            </a:r>
            <a:endParaRPr lang="en-US" sz="2000" smtClean="0">
              <a:latin typeface="Consolas" pitchFamily="49" charset="0"/>
              <a:cs typeface="Consolas" pitchFamily="49" charset="0"/>
            </a:endParaRPr>
          </a:p>
          <a:p>
            <a:pPr marL="0" lvl="0" indent="0" eaLnBrk="1" fontAlgn="auto" hangingPunct="1">
              <a:lnSpc>
                <a:spcPct val="90000"/>
              </a:lnSpc>
              <a:spcAft>
                <a:spcPts val="0"/>
              </a:spcAft>
              <a:buClrTx/>
              <a:buNone/>
              <a:defRPr/>
            </a:pPr>
            <a:endParaRPr lang="en-US" sz="2000">
              <a:latin typeface="Consolas" pitchFamily="49" charset="0"/>
              <a:cs typeface="Consolas" pitchFamily="49" charset="0"/>
            </a:endParaRPr>
          </a:p>
        </p:txBody>
      </p:sp>
      <p:pic>
        <p:nvPicPr>
          <p:cNvPr id="15362" name="Picture 2" descr="D:\SOCIAL NETWORKS\PAPER\OSN\REPORT\fig\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599" y="1143000"/>
            <a:ext cx="4429125" cy="5029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88999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26</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1000" y="381000"/>
            <a:ext cx="76962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10EAE"/>
                </a:solidFill>
                <a:latin typeface="Corbel" pitchFamily="34" charset="0"/>
                <a:cs typeface="Consolas" pitchFamily="49" charset="0"/>
              </a:rPr>
              <a:t>Phân loại kiểu cộng đồng</a:t>
            </a:r>
            <a:endParaRPr lang="en-US" sz="2800">
              <a:solidFill>
                <a:srgbClr val="210EAE"/>
              </a:solidFill>
              <a:latin typeface="Corbel" pitchFamily="34" charset="0"/>
              <a:cs typeface="Consolas" pitchFamily="49" charset="0"/>
            </a:endParaRPr>
          </a:p>
        </p:txBody>
      </p:sp>
      <p:sp>
        <p:nvSpPr>
          <p:cNvPr id="9" name="Rectangle 8"/>
          <p:cNvSpPr>
            <a:spLocks noGrp="1" noChangeArrowheads="1"/>
          </p:cNvSpPr>
          <p:nvPr/>
        </p:nvSpPr>
        <p:spPr bwMode="auto">
          <a:xfrm>
            <a:off x="571500" y="1143000"/>
            <a:ext cx="38481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tx1"/>
              </a:buClr>
              <a:buFont typeface="Wingdings" pitchFamily="2" charset="2"/>
              <a:buChar char="Ø"/>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tx1"/>
              </a:buClr>
              <a:buFont typeface="Wingdings" pitchFamily="2" charset="2"/>
              <a:buChar char="q"/>
              <a:defRPr sz="2600">
                <a:solidFill>
                  <a:schemeClr val="tx1"/>
                </a:solidFill>
                <a:latin typeface="+mn-lt"/>
              </a:defRPr>
            </a:lvl2pPr>
            <a:lvl3pPr marL="1304925" indent="-395288" algn="l" rtl="0" eaLnBrk="0" fontAlgn="base" hangingPunct="0">
              <a:spcBef>
                <a:spcPct val="20000"/>
              </a:spcBef>
              <a:spcAft>
                <a:spcPct val="0"/>
              </a:spcAft>
              <a:buClr>
                <a:schemeClr val="tx1"/>
              </a:buClr>
              <a:buFont typeface="Wingdings" pitchFamily="2" charset="2"/>
              <a:buChar char="§"/>
              <a:defRPr sz="2300">
                <a:solidFill>
                  <a:schemeClr val="tx1"/>
                </a:solidFill>
                <a:latin typeface="+mn-lt"/>
              </a:defRPr>
            </a:lvl3pPr>
            <a:lvl4pPr marL="1693863" indent="-387350" algn="l" rtl="0" eaLnBrk="0" fontAlgn="base" hangingPunct="0">
              <a:spcBef>
                <a:spcPct val="20000"/>
              </a:spcBef>
              <a:spcAft>
                <a:spcPct val="0"/>
              </a:spcAft>
              <a:buClr>
                <a:schemeClr val="tx1"/>
              </a:buClr>
              <a:buChar char="o"/>
              <a:defRPr sz="2000">
                <a:solidFill>
                  <a:schemeClr val="tx1"/>
                </a:solidFill>
                <a:latin typeface="+mn-lt"/>
              </a:defRPr>
            </a:lvl4pPr>
            <a:lvl5pPr marL="2093913" indent="-398463" algn="l" rtl="0" eaLnBrk="0" fontAlgn="base" hangingPunct="0">
              <a:spcBef>
                <a:spcPct val="25000"/>
              </a:spcBef>
              <a:spcAft>
                <a:spcPct val="0"/>
              </a:spcAft>
              <a:buClr>
                <a:schemeClr val="tx1"/>
              </a:buClr>
              <a:buChar char="•"/>
              <a:defRPr sz="2000">
                <a:solidFill>
                  <a:schemeClr val="tx1"/>
                </a:solidFill>
                <a:latin typeface="+mn-lt"/>
              </a:defRPr>
            </a:lvl5pPr>
            <a:lvl6pPr marL="2551113" indent="-398463" algn="l" rtl="0" fontAlgn="base">
              <a:spcBef>
                <a:spcPct val="25000"/>
              </a:spcBef>
              <a:spcAft>
                <a:spcPct val="0"/>
              </a:spcAft>
              <a:buClr>
                <a:schemeClr val="tx1"/>
              </a:buClr>
              <a:buChar char="•"/>
              <a:defRPr sz="2000">
                <a:solidFill>
                  <a:schemeClr val="tx1"/>
                </a:solidFill>
                <a:latin typeface="+mn-lt"/>
              </a:defRPr>
            </a:lvl6pPr>
            <a:lvl7pPr marL="3008313" indent="-398463" algn="l" rtl="0" fontAlgn="base">
              <a:spcBef>
                <a:spcPct val="25000"/>
              </a:spcBef>
              <a:spcAft>
                <a:spcPct val="0"/>
              </a:spcAft>
              <a:buClr>
                <a:schemeClr val="tx1"/>
              </a:buClr>
              <a:buChar char="•"/>
              <a:defRPr sz="2000">
                <a:solidFill>
                  <a:schemeClr val="tx1"/>
                </a:solidFill>
                <a:latin typeface="+mn-lt"/>
              </a:defRPr>
            </a:lvl7pPr>
            <a:lvl8pPr marL="3465513" indent="-398463" algn="l" rtl="0" fontAlgn="base">
              <a:spcBef>
                <a:spcPct val="25000"/>
              </a:spcBef>
              <a:spcAft>
                <a:spcPct val="0"/>
              </a:spcAft>
              <a:buClr>
                <a:schemeClr val="tx1"/>
              </a:buClr>
              <a:buChar char="•"/>
              <a:defRPr sz="2000">
                <a:solidFill>
                  <a:schemeClr val="tx1"/>
                </a:solidFill>
                <a:latin typeface="+mn-lt"/>
              </a:defRPr>
            </a:lvl8pPr>
            <a:lvl9pPr marL="3922713" indent="-398463" algn="l" rtl="0" fontAlgn="base">
              <a:spcBef>
                <a:spcPct val="25000"/>
              </a:spcBef>
              <a:spcAft>
                <a:spcPct val="0"/>
              </a:spcAft>
              <a:buClr>
                <a:schemeClr val="tx1"/>
              </a:buClr>
              <a:buChar char="•"/>
              <a:defRPr sz="2000">
                <a:solidFill>
                  <a:schemeClr val="tx1"/>
                </a:solidFill>
                <a:latin typeface="+mn-lt"/>
              </a:defRPr>
            </a:lvl9pPr>
          </a:lstStyle>
          <a:p>
            <a:pPr eaLnBrk="1" hangingPunct="1">
              <a:buFont typeface="Wingdings" pitchFamily="2" charset="2"/>
              <a:buChar char="q"/>
            </a:pPr>
            <a:r>
              <a:rPr lang="en-US" sz="2000" smtClean="0">
                <a:latin typeface="Consolas" pitchFamily="49" charset="0"/>
                <a:cs typeface="Consolas" pitchFamily="49" charset="0"/>
              </a:rPr>
              <a:t>Cộng đồng tĩnh (</a:t>
            </a:r>
            <a:r>
              <a:rPr lang="en-US" sz="2000" smtClean="0">
                <a:solidFill>
                  <a:srgbClr val="2806F4"/>
                </a:solidFill>
              </a:rPr>
              <a:t>Static Community</a:t>
            </a:r>
            <a:r>
              <a:rPr lang="en-US" sz="2000" smtClean="0">
                <a:latin typeface="Consolas" pitchFamily="49" charset="0"/>
                <a:cs typeface="Consolas" pitchFamily="49" charset="0"/>
              </a:rPr>
              <a:t>)</a:t>
            </a:r>
            <a:endParaRPr lang="en-US" sz="2000">
              <a:latin typeface="Consolas" pitchFamily="49" charset="0"/>
              <a:cs typeface="Consolas" pitchFamily="49" charset="0"/>
            </a:endParaRPr>
          </a:p>
          <a:p>
            <a:pPr eaLnBrk="1" fontAlgn="auto" hangingPunct="1">
              <a:lnSpc>
                <a:spcPct val="90000"/>
              </a:lnSpc>
              <a:spcAft>
                <a:spcPts val="0"/>
              </a:spcAft>
              <a:buClrTx/>
              <a:buFont typeface="Wingdings" pitchFamily="2" charset="2"/>
              <a:buChar char="q"/>
              <a:defRPr/>
            </a:pPr>
            <a:r>
              <a:rPr lang="en-US" sz="2000" smtClean="0">
                <a:latin typeface="Consolas" pitchFamily="49" charset="0"/>
                <a:cs typeface="Consolas" pitchFamily="49" charset="0"/>
              </a:rPr>
              <a:t>Cộng đồng động (</a:t>
            </a:r>
            <a:r>
              <a:rPr lang="en-US" sz="2000" smtClean="0">
                <a:solidFill>
                  <a:srgbClr val="2806F4"/>
                </a:solidFill>
              </a:rPr>
              <a:t>Dainamic Community</a:t>
            </a:r>
            <a:r>
              <a:rPr lang="en-US" sz="2000" smtClean="0"/>
              <a:t>)</a:t>
            </a:r>
            <a:endParaRPr lang="en-US" sz="2000" smtClean="0">
              <a:latin typeface="Consolas" pitchFamily="49" charset="0"/>
              <a:cs typeface="Consolas" pitchFamily="49" charset="0"/>
            </a:endParaRPr>
          </a:p>
          <a:p>
            <a:pPr marL="0" lvl="0" indent="0" eaLnBrk="1" fontAlgn="auto" hangingPunct="1">
              <a:lnSpc>
                <a:spcPct val="90000"/>
              </a:lnSpc>
              <a:spcAft>
                <a:spcPts val="0"/>
              </a:spcAft>
              <a:buClrTx/>
              <a:buNone/>
              <a:defRPr/>
            </a:pPr>
            <a:endParaRPr lang="en-US" sz="2000">
              <a:latin typeface="Consolas" pitchFamily="49" charset="0"/>
              <a:cs typeface="Consolas" pitchFamily="49" charset="0"/>
            </a:endParaRPr>
          </a:p>
        </p:txBody>
      </p:sp>
      <p:pic>
        <p:nvPicPr>
          <p:cNvPr id="16386" name="Picture 2" descr="D:\SOCIAL NETWORKS\PAPER\OSN\REPORT\fig\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219200"/>
            <a:ext cx="4724400" cy="4267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72473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27</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0999" y="381000"/>
            <a:ext cx="8267699"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lgn="l"/>
            <a:r>
              <a:rPr lang="en-US" sz="2800">
                <a:solidFill>
                  <a:srgbClr val="2806F4"/>
                </a:solidFill>
                <a:latin typeface="Corbel" pitchFamily="34" charset="0"/>
                <a:ea typeface="Verdana" pitchFamily="34" charset="0"/>
                <a:cs typeface="Verdana" pitchFamily="34" charset="0"/>
              </a:rPr>
              <a:t>Ngăn chặn sự rò rỉ thông tin (Information Leakage)</a:t>
            </a:r>
            <a:endParaRPr lang="en-US" sz="2800">
              <a:solidFill>
                <a:srgbClr val="2806F4"/>
              </a:solidFill>
              <a:latin typeface="Corbel" pitchFamily="34" charset="0"/>
              <a:ea typeface="Verdana" pitchFamily="34" charset="0"/>
              <a:cs typeface="Verdana" pitchFamily="34" charset="0"/>
            </a:endParaRPr>
          </a:p>
        </p:txBody>
      </p:sp>
      <p:sp>
        <p:nvSpPr>
          <p:cNvPr id="9" name="Rectangle 8"/>
          <p:cNvSpPr>
            <a:spLocks noGrp="1" noChangeArrowheads="1"/>
          </p:cNvSpPr>
          <p:nvPr/>
        </p:nvSpPr>
        <p:spPr bwMode="auto">
          <a:xfrm>
            <a:off x="571500" y="1219200"/>
            <a:ext cx="4381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tx1"/>
              </a:buClr>
              <a:buFont typeface="Wingdings" pitchFamily="2" charset="2"/>
              <a:buChar char="Ø"/>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tx1"/>
              </a:buClr>
              <a:buFont typeface="Wingdings" pitchFamily="2" charset="2"/>
              <a:buChar char="q"/>
              <a:defRPr sz="2600">
                <a:solidFill>
                  <a:schemeClr val="tx1"/>
                </a:solidFill>
                <a:latin typeface="+mn-lt"/>
              </a:defRPr>
            </a:lvl2pPr>
            <a:lvl3pPr marL="1304925" indent="-395288" algn="l" rtl="0" eaLnBrk="0" fontAlgn="base" hangingPunct="0">
              <a:spcBef>
                <a:spcPct val="20000"/>
              </a:spcBef>
              <a:spcAft>
                <a:spcPct val="0"/>
              </a:spcAft>
              <a:buClr>
                <a:schemeClr val="tx1"/>
              </a:buClr>
              <a:buFont typeface="Wingdings" pitchFamily="2" charset="2"/>
              <a:buChar char="§"/>
              <a:defRPr sz="2300">
                <a:solidFill>
                  <a:schemeClr val="tx1"/>
                </a:solidFill>
                <a:latin typeface="+mn-lt"/>
              </a:defRPr>
            </a:lvl3pPr>
            <a:lvl4pPr marL="1693863" indent="-387350" algn="l" rtl="0" eaLnBrk="0" fontAlgn="base" hangingPunct="0">
              <a:spcBef>
                <a:spcPct val="20000"/>
              </a:spcBef>
              <a:spcAft>
                <a:spcPct val="0"/>
              </a:spcAft>
              <a:buClr>
                <a:schemeClr val="tx1"/>
              </a:buClr>
              <a:buChar char="o"/>
              <a:defRPr sz="2000">
                <a:solidFill>
                  <a:schemeClr val="tx1"/>
                </a:solidFill>
                <a:latin typeface="+mn-lt"/>
              </a:defRPr>
            </a:lvl4pPr>
            <a:lvl5pPr marL="2093913" indent="-398463" algn="l" rtl="0" eaLnBrk="0" fontAlgn="base" hangingPunct="0">
              <a:spcBef>
                <a:spcPct val="25000"/>
              </a:spcBef>
              <a:spcAft>
                <a:spcPct val="0"/>
              </a:spcAft>
              <a:buClr>
                <a:schemeClr val="tx1"/>
              </a:buClr>
              <a:buChar char="•"/>
              <a:defRPr sz="2000">
                <a:solidFill>
                  <a:schemeClr val="tx1"/>
                </a:solidFill>
                <a:latin typeface="+mn-lt"/>
              </a:defRPr>
            </a:lvl5pPr>
            <a:lvl6pPr marL="2551113" indent="-398463" algn="l" rtl="0" fontAlgn="base">
              <a:spcBef>
                <a:spcPct val="25000"/>
              </a:spcBef>
              <a:spcAft>
                <a:spcPct val="0"/>
              </a:spcAft>
              <a:buClr>
                <a:schemeClr val="tx1"/>
              </a:buClr>
              <a:buChar char="•"/>
              <a:defRPr sz="2000">
                <a:solidFill>
                  <a:schemeClr val="tx1"/>
                </a:solidFill>
                <a:latin typeface="+mn-lt"/>
              </a:defRPr>
            </a:lvl6pPr>
            <a:lvl7pPr marL="3008313" indent="-398463" algn="l" rtl="0" fontAlgn="base">
              <a:spcBef>
                <a:spcPct val="25000"/>
              </a:spcBef>
              <a:spcAft>
                <a:spcPct val="0"/>
              </a:spcAft>
              <a:buClr>
                <a:schemeClr val="tx1"/>
              </a:buClr>
              <a:buChar char="•"/>
              <a:defRPr sz="2000">
                <a:solidFill>
                  <a:schemeClr val="tx1"/>
                </a:solidFill>
                <a:latin typeface="+mn-lt"/>
              </a:defRPr>
            </a:lvl7pPr>
            <a:lvl8pPr marL="3465513" indent="-398463" algn="l" rtl="0" fontAlgn="base">
              <a:spcBef>
                <a:spcPct val="25000"/>
              </a:spcBef>
              <a:spcAft>
                <a:spcPct val="0"/>
              </a:spcAft>
              <a:buClr>
                <a:schemeClr val="tx1"/>
              </a:buClr>
              <a:buChar char="•"/>
              <a:defRPr sz="2000">
                <a:solidFill>
                  <a:schemeClr val="tx1"/>
                </a:solidFill>
                <a:latin typeface="+mn-lt"/>
              </a:defRPr>
            </a:lvl8pPr>
            <a:lvl9pPr marL="3922713" indent="-398463" algn="l" rtl="0" fontAlgn="base">
              <a:spcBef>
                <a:spcPct val="25000"/>
              </a:spcBef>
              <a:spcAft>
                <a:spcPct val="0"/>
              </a:spcAft>
              <a:buClr>
                <a:schemeClr val="tx1"/>
              </a:buClr>
              <a:buChar char="•"/>
              <a:defRPr sz="2000">
                <a:solidFill>
                  <a:schemeClr val="tx1"/>
                </a:solidFill>
                <a:latin typeface="+mn-lt"/>
              </a:defRPr>
            </a:lvl9pPr>
          </a:lstStyle>
          <a:p>
            <a:pPr lvl="0" eaLnBrk="1" fontAlgn="auto" hangingPunct="1">
              <a:lnSpc>
                <a:spcPct val="90000"/>
              </a:lnSpc>
              <a:spcAft>
                <a:spcPts val="0"/>
              </a:spcAft>
              <a:buClrTx/>
              <a:buFont typeface="Wingdings" pitchFamily="2" charset="2"/>
              <a:buChar char="q"/>
              <a:defRPr/>
            </a:pPr>
            <a:r>
              <a:rPr lang="en-US" sz="2200" smtClean="0">
                <a:latin typeface="+mj-lt"/>
                <a:cs typeface="Consolas" pitchFamily="49" charset="0"/>
              </a:rPr>
              <a:t>Người dùng muốn đưa thông tin của mình đến càng nhiều người dùng khác càng tốt.</a:t>
            </a:r>
          </a:p>
          <a:p>
            <a:pPr lvl="0" eaLnBrk="1" fontAlgn="auto" hangingPunct="1">
              <a:lnSpc>
                <a:spcPct val="90000"/>
              </a:lnSpc>
              <a:spcAft>
                <a:spcPts val="0"/>
              </a:spcAft>
              <a:buClrTx/>
              <a:buFont typeface="Wingdings" pitchFamily="2" charset="2"/>
              <a:buChar char="q"/>
              <a:defRPr/>
            </a:pPr>
            <a:r>
              <a:rPr lang="en-US" sz="2200" smtClean="0">
                <a:latin typeface="+mj-lt"/>
                <a:cs typeface="Consolas" pitchFamily="49" charset="0"/>
              </a:rPr>
              <a:t>Trong thực tế có nhiều người dùng trên mạng xã hội mà ta không mong muốn họ có được thông tin</a:t>
            </a:r>
          </a:p>
          <a:p>
            <a:pPr lvl="0" eaLnBrk="1" fontAlgn="auto" hangingPunct="1">
              <a:lnSpc>
                <a:spcPct val="90000"/>
              </a:lnSpc>
              <a:spcAft>
                <a:spcPts val="0"/>
              </a:spcAft>
              <a:buClrTx/>
              <a:buFont typeface="Wingdings" pitchFamily="2" charset="2"/>
              <a:buChar char="q"/>
              <a:defRPr/>
            </a:pPr>
            <a:r>
              <a:rPr lang="en-US" sz="2200" smtClean="0">
                <a:latin typeface="+mj-lt"/>
                <a:cs typeface="Consolas" pitchFamily="49" charset="0"/>
              </a:rPr>
              <a:t>Về mục đích lan truyền tin, có thể chia người dùng thành hai loại:</a:t>
            </a:r>
          </a:p>
          <a:p>
            <a:pPr marL="720725" indent="-277813" eaLnBrk="1" fontAlgn="auto" hangingPunct="1">
              <a:lnSpc>
                <a:spcPct val="90000"/>
              </a:lnSpc>
              <a:spcAft>
                <a:spcPts val="0"/>
              </a:spcAft>
              <a:buClrTx/>
              <a:buFont typeface="Wingdings" pitchFamily="2" charset="2"/>
              <a:buChar char="§"/>
              <a:defRPr/>
            </a:pPr>
            <a:r>
              <a:rPr lang="en-US" sz="2200" smtClean="0">
                <a:latin typeface="+mj-lt"/>
                <a:cs typeface="Consolas" pitchFamily="49" charset="0"/>
              </a:rPr>
              <a:t>Người dùng mong muốn (</a:t>
            </a:r>
            <a:r>
              <a:rPr lang="en-US" sz="2200" smtClean="0">
                <a:solidFill>
                  <a:srgbClr val="2806F4"/>
                </a:solidFill>
                <a:latin typeface="+mj-lt"/>
                <a:cs typeface="Consolas" pitchFamily="49" charset="0"/>
              </a:rPr>
              <a:t>wanted user</a:t>
            </a:r>
            <a:r>
              <a:rPr lang="en-US" sz="2200" smtClean="0">
                <a:latin typeface="+mj-lt"/>
                <a:cs typeface="Consolas" pitchFamily="49" charset="0"/>
              </a:rPr>
              <a:t>)</a:t>
            </a:r>
          </a:p>
          <a:p>
            <a:pPr marL="720725" indent="-277813" eaLnBrk="1" fontAlgn="auto" hangingPunct="1">
              <a:lnSpc>
                <a:spcPct val="90000"/>
              </a:lnSpc>
              <a:spcAft>
                <a:spcPts val="0"/>
              </a:spcAft>
              <a:buClrTx/>
              <a:buFont typeface="Wingdings" pitchFamily="2" charset="2"/>
              <a:buChar char="§"/>
              <a:defRPr/>
            </a:pPr>
            <a:r>
              <a:rPr lang="en-US" sz="2200" smtClean="0">
                <a:latin typeface="+mj-lt"/>
                <a:cs typeface="Consolas" pitchFamily="49" charset="0"/>
              </a:rPr>
              <a:t>Người dùng không mong muốn (</a:t>
            </a:r>
            <a:r>
              <a:rPr lang="en-US" sz="2200" smtClean="0">
                <a:solidFill>
                  <a:srgbClr val="2806F4"/>
                </a:solidFill>
                <a:latin typeface="+mj-lt"/>
                <a:cs typeface="Consolas" pitchFamily="49" charset="0"/>
              </a:rPr>
              <a:t>unwanted user</a:t>
            </a:r>
            <a:r>
              <a:rPr lang="en-US" sz="2200" smtClean="0">
                <a:latin typeface="+mj-lt"/>
                <a:cs typeface="Consolas" pitchFamily="49" charset="0"/>
              </a:rPr>
              <a:t>)</a:t>
            </a:r>
          </a:p>
          <a:p>
            <a:pPr lvl="0" eaLnBrk="1" fontAlgn="auto" hangingPunct="1">
              <a:lnSpc>
                <a:spcPct val="90000"/>
              </a:lnSpc>
              <a:spcAft>
                <a:spcPts val="0"/>
              </a:spcAft>
              <a:buClrTx/>
              <a:buFont typeface="Wingdings" pitchFamily="2" charset="2"/>
              <a:buChar char="q"/>
              <a:defRPr/>
            </a:pPr>
            <a:endParaRPr lang="en-US" sz="2200" smtClean="0">
              <a:latin typeface="+mj-lt"/>
              <a:cs typeface="Consolas" pitchFamily="49" charset="0"/>
            </a:endParaRPr>
          </a:p>
        </p:txBody>
      </p:sp>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9099" t="31439" r="38726" b="27735"/>
          <a:stretch/>
        </p:blipFill>
        <p:spPr bwMode="auto">
          <a:xfrm>
            <a:off x="4895848" y="1143000"/>
            <a:ext cx="386715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643548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28</a:t>
            </a:fld>
            <a:endParaRPr lang="en-US"/>
          </a:p>
        </p:txBody>
      </p:sp>
      <p:pic>
        <p:nvPicPr>
          <p:cNvPr id="8" name="Picture 3" descr="C:\Users\CANH PHONG\Desktop\coltec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0999" y="381000"/>
            <a:ext cx="8267699"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lgn="l"/>
            <a:r>
              <a:rPr lang="en-US" sz="2800">
                <a:solidFill>
                  <a:srgbClr val="2806F4"/>
                </a:solidFill>
                <a:latin typeface="Corbel" pitchFamily="34" charset="0"/>
                <a:ea typeface="Verdana" pitchFamily="34" charset="0"/>
                <a:cs typeface="Verdana" pitchFamily="34" charset="0"/>
              </a:rPr>
              <a:t>Ngăn chặn sự rò rỉ thông tin (Information Leakage)</a:t>
            </a:r>
            <a:endParaRPr lang="en-US" sz="2800">
              <a:solidFill>
                <a:srgbClr val="2806F4"/>
              </a:solidFill>
              <a:latin typeface="Corbel" pitchFamily="34" charset="0"/>
              <a:ea typeface="Verdana" pitchFamily="34" charset="0"/>
              <a:cs typeface="Verdana" pitchFamily="34" charset="0"/>
            </a:endParaRPr>
          </a:p>
        </p:txBody>
      </p:sp>
      <p:sp>
        <p:nvSpPr>
          <p:cNvPr id="9" name="Rectangle 8"/>
          <p:cNvSpPr>
            <a:spLocks noGrp="1" noChangeArrowheads="1"/>
          </p:cNvSpPr>
          <p:nvPr/>
        </p:nvSpPr>
        <p:spPr bwMode="auto">
          <a:xfrm>
            <a:off x="571500" y="1143000"/>
            <a:ext cx="7810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tx1"/>
              </a:buClr>
              <a:buFont typeface="Wingdings" pitchFamily="2" charset="2"/>
              <a:buChar char="Ø"/>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tx1"/>
              </a:buClr>
              <a:buFont typeface="Wingdings" pitchFamily="2" charset="2"/>
              <a:buChar char="q"/>
              <a:defRPr sz="2600">
                <a:solidFill>
                  <a:schemeClr val="tx1"/>
                </a:solidFill>
                <a:latin typeface="+mn-lt"/>
              </a:defRPr>
            </a:lvl2pPr>
            <a:lvl3pPr marL="1304925" indent="-395288" algn="l" rtl="0" eaLnBrk="0" fontAlgn="base" hangingPunct="0">
              <a:spcBef>
                <a:spcPct val="20000"/>
              </a:spcBef>
              <a:spcAft>
                <a:spcPct val="0"/>
              </a:spcAft>
              <a:buClr>
                <a:schemeClr val="tx1"/>
              </a:buClr>
              <a:buFont typeface="Wingdings" pitchFamily="2" charset="2"/>
              <a:buChar char="§"/>
              <a:defRPr sz="2300">
                <a:solidFill>
                  <a:schemeClr val="tx1"/>
                </a:solidFill>
                <a:latin typeface="+mn-lt"/>
              </a:defRPr>
            </a:lvl3pPr>
            <a:lvl4pPr marL="1693863" indent="-387350" algn="l" rtl="0" eaLnBrk="0" fontAlgn="base" hangingPunct="0">
              <a:spcBef>
                <a:spcPct val="20000"/>
              </a:spcBef>
              <a:spcAft>
                <a:spcPct val="0"/>
              </a:spcAft>
              <a:buClr>
                <a:schemeClr val="tx1"/>
              </a:buClr>
              <a:buChar char="o"/>
              <a:defRPr sz="2000">
                <a:solidFill>
                  <a:schemeClr val="tx1"/>
                </a:solidFill>
                <a:latin typeface="+mn-lt"/>
              </a:defRPr>
            </a:lvl4pPr>
            <a:lvl5pPr marL="2093913" indent="-398463" algn="l" rtl="0" eaLnBrk="0" fontAlgn="base" hangingPunct="0">
              <a:spcBef>
                <a:spcPct val="25000"/>
              </a:spcBef>
              <a:spcAft>
                <a:spcPct val="0"/>
              </a:spcAft>
              <a:buClr>
                <a:schemeClr val="tx1"/>
              </a:buClr>
              <a:buChar char="•"/>
              <a:defRPr sz="2000">
                <a:solidFill>
                  <a:schemeClr val="tx1"/>
                </a:solidFill>
                <a:latin typeface="+mn-lt"/>
              </a:defRPr>
            </a:lvl5pPr>
            <a:lvl6pPr marL="2551113" indent="-398463" algn="l" rtl="0" fontAlgn="base">
              <a:spcBef>
                <a:spcPct val="25000"/>
              </a:spcBef>
              <a:spcAft>
                <a:spcPct val="0"/>
              </a:spcAft>
              <a:buClr>
                <a:schemeClr val="tx1"/>
              </a:buClr>
              <a:buChar char="•"/>
              <a:defRPr sz="2000">
                <a:solidFill>
                  <a:schemeClr val="tx1"/>
                </a:solidFill>
                <a:latin typeface="+mn-lt"/>
              </a:defRPr>
            </a:lvl6pPr>
            <a:lvl7pPr marL="3008313" indent="-398463" algn="l" rtl="0" fontAlgn="base">
              <a:spcBef>
                <a:spcPct val="25000"/>
              </a:spcBef>
              <a:spcAft>
                <a:spcPct val="0"/>
              </a:spcAft>
              <a:buClr>
                <a:schemeClr val="tx1"/>
              </a:buClr>
              <a:buChar char="•"/>
              <a:defRPr sz="2000">
                <a:solidFill>
                  <a:schemeClr val="tx1"/>
                </a:solidFill>
                <a:latin typeface="+mn-lt"/>
              </a:defRPr>
            </a:lvl7pPr>
            <a:lvl8pPr marL="3465513" indent="-398463" algn="l" rtl="0" fontAlgn="base">
              <a:spcBef>
                <a:spcPct val="25000"/>
              </a:spcBef>
              <a:spcAft>
                <a:spcPct val="0"/>
              </a:spcAft>
              <a:buClr>
                <a:schemeClr val="tx1"/>
              </a:buClr>
              <a:buChar char="•"/>
              <a:defRPr sz="2000">
                <a:solidFill>
                  <a:schemeClr val="tx1"/>
                </a:solidFill>
                <a:latin typeface="+mn-lt"/>
              </a:defRPr>
            </a:lvl8pPr>
            <a:lvl9pPr marL="3922713" indent="-398463" algn="l" rtl="0" fontAlgn="base">
              <a:spcBef>
                <a:spcPct val="25000"/>
              </a:spcBef>
              <a:spcAft>
                <a:spcPct val="0"/>
              </a:spcAft>
              <a:buClr>
                <a:schemeClr val="tx1"/>
              </a:buClr>
              <a:buChar char="•"/>
              <a:defRPr sz="2000">
                <a:solidFill>
                  <a:schemeClr val="tx1"/>
                </a:solidFill>
                <a:latin typeface="+mn-lt"/>
              </a:defRPr>
            </a:lvl9pPr>
          </a:lstStyle>
          <a:p>
            <a:pPr lvl="0" eaLnBrk="1" fontAlgn="auto" hangingPunct="1">
              <a:spcAft>
                <a:spcPts val="0"/>
              </a:spcAft>
              <a:buClrTx/>
              <a:buFont typeface="Wingdings" pitchFamily="2" charset="2"/>
              <a:buChar char="q"/>
              <a:defRPr/>
            </a:pPr>
            <a:r>
              <a:rPr lang="en-US" sz="2300" b="1" u="sng" smtClean="0">
                <a:solidFill>
                  <a:srgbClr val="FF0000"/>
                </a:solidFill>
                <a:latin typeface="+mj-lt"/>
                <a:cs typeface="Consolas" pitchFamily="49" charset="0"/>
              </a:rPr>
              <a:t>Bài toán đặt ra:</a:t>
            </a:r>
            <a:r>
              <a:rPr lang="en-US" sz="2300" b="1" u="sng">
                <a:solidFill>
                  <a:srgbClr val="FF0000"/>
                </a:solidFill>
                <a:latin typeface="+mj-lt"/>
                <a:cs typeface="Consolas" pitchFamily="49" charset="0"/>
              </a:rPr>
              <a:t> </a:t>
            </a:r>
            <a:r>
              <a:rPr lang="en-US" sz="2300">
                <a:latin typeface="+mj-lt"/>
                <a:cs typeface="Consolas" pitchFamily="49" charset="0"/>
              </a:rPr>
              <a:t> </a:t>
            </a:r>
            <a:r>
              <a:rPr lang="en-US" sz="2300" smtClean="0">
                <a:latin typeface="+mj-lt"/>
                <a:cs typeface="Consolas" pitchFamily="49" charset="0"/>
              </a:rPr>
              <a:t> Làm thế nào để lan truyền thông tin đến nhiều người dùng mong muốn (</a:t>
            </a:r>
            <a:r>
              <a:rPr lang="en-US" sz="2300" smtClean="0">
                <a:solidFill>
                  <a:srgbClr val="2806F4"/>
                </a:solidFill>
                <a:latin typeface="+mj-lt"/>
                <a:cs typeface="Consolas" pitchFamily="49" charset="0"/>
              </a:rPr>
              <a:t>wanted user</a:t>
            </a:r>
            <a:r>
              <a:rPr lang="en-US" sz="2300" smtClean="0">
                <a:latin typeface="+mj-lt"/>
                <a:cs typeface="Consolas" pitchFamily="49" charset="0"/>
              </a:rPr>
              <a:t>) nhất trong khi khả năng thông tin đến được người dùng không mong muốn (</a:t>
            </a:r>
            <a:r>
              <a:rPr lang="en-US" sz="2300">
                <a:solidFill>
                  <a:srgbClr val="FF0000"/>
                </a:solidFill>
                <a:cs typeface="Consolas" pitchFamily="49" charset="0"/>
              </a:rPr>
              <a:t>wanted user</a:t>
            </a:r>
            <a:r>
              <a:rPr lang="en-US" sz="2300" smtClean="0">
                <a:latin typeface="+mj-lt"/>
                <a:cs typeface="Consolas" pitchFamily="49" charset="0"/>
              </a:rPr>
              <a:t>) được giới hạn </a:t>
            </a:r>
          </a:p>
        </p:txBody>
      </p:sp>
      <p:graphicFrame>
        <p:nvGraphicFramePr>
          <p:cNvPr id="2" name="Object 1"/>
          <p:cNvGraphicFramePr>
            <a:graphicFrameLocks noChangeAspect="1"/>
          </p:cNvGraphicFramePr>
          <p:nvPr>
            <p:extLst>
              <p:ext uri="{D42A27DB-BD31-4B8C-83A1-F6EECF244321}">
                <p14:modId xmlns:p14="http://schemas.microsoft.com/office/powerpoint/2010/main" val="2983659746"/>
              </p:ext>
            </p:extLst>
          </p:nvPr>
        </p:nvGraphicFramePr>
        <p:xfrm>
          <a:off x="1371600" y="2743200"/>
          <a:ext cx="7010400" cy="3563900"/>
        </p:xfrm>
        <a:graphic>
          <a:graphicData uri="http://schemas.openxmlformats.org/presentationml/2006/ole">
            <mc:AlternateContent xmlns:mc="http://schemas.openxmlformats.org/markup-compatibility/2006">
              <mc:Choice xmlns:v="urn:schemas-microsoft-com:vml" Requires="v">
                <p:oleObj spid="_x0000_s12315" name="Visio" r:id="rId6" imgW="9734240" imgH="7403670" progId="">
                  <p:embed/>
                </p:oleObj>
              </mc:Choice>
              <mc:Fallback>
                <p:oleObj name="Visio" r:id="rId6" imgW="9734240" imgH="7403670"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743200"/>
                        <a:ext cx="7010400" cy="3563900"/>
                      </a:xfrm>
                      <a:prstGeom prst="rect">
                        <a:avLst/>
                      </a:prstGeom>
                      <a:noFill/>
                      <a:ln>
                        <a:noFill/>
                      </a:ln>
                    </p:spPr>
                  </p:pic>
                </p:oleObj>
              </mc:Fallback>
            </mc:AlternateContent>
          </a:graphicData>
        </a:graphic>
      </p:graphicFrame>
    </p:spTree>
    <p:custDataLst>
      <p:tags r:id="rId2"/>
    </p:custDataLst>
    <p:extLst>
      <p:ext uri="{BB962C8B-B14F-4D97-AF65-F5344CB8AC3E}">
        <p14:creationId xmlns:p14="http://schemas.microsoft.com/office/powerpoint/2010/main" val="1379159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29</a:t>
            </a:fld>
            <a:endParaRPr lang="en-US"/>
          </a:p>
        </p:txBody>
      </p:sp>
      <p:pic>
        <p:nvPicPr>
          <p:cNvPr id="8" name="Picture 3" descr="C:\Users\CANH PHONG\Desktop\coltec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0999" y="381000"/>
            <a:ext cx="8267699"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lgn="l"/>
            <a:r>
              <a:rPr lang="en-US" sz="2800">
                <a:solidFill>
                  <a:srgbClr val="2806F4"/>
                </a:solidFill>
                <a:latin typeface="Corbel" pitchFamily="34" charset="0"/>
                <a:ea typeface="Verdana" pitchFamily="34" charset="0"/>
                <a:cs typeface="Verdana" pitchFamily="34" charset="0"/>
              </a:rPr>
              <a:t>Ngăn chặn sự rò rỉ thông tin (Information Leakage)</a:t>
            </a:r>
            <a:endParaRPr lang="en-US" sz="2800">
              <a:solidFill>
                <a:srgbClr val="2806F4"/>
              </a:solidFill>
              <a:latin typeface="Corbel" pitchFamily="34" charset="0"/>
              <a:ea typeface="Verdana" pitchFamily="34" charset="0"/>
              <a:cs typeface="Verdana" pitchFamily="34" charset="0"/>
            </a:endParaRPr>
          </a:p>
        </p:txBody>
      </p:sp>
      <p:sp>
        <p:nvSpPr>
          <p:cNvPr id="9" name="Rectangle 8"/>
          <p:cNvSpPr>
            <a:spLocks noGrp="1" noChangeArrowheads="1"/>
          </p:cNvSpPr>
          <p:nvPr/>
        </p:nvSpPr>
        <p:spPr bwMode="auto">
          <a:xfrm>
            <a:off x="571500" y="1143000"/>
            <a:ext cx="7810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tx1"/>
              </a:buClr>
              <a:buFont typeface="Wingdings" pitchFamily="2" charset="2"/>
              <a:buChar char="Ø"/>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tx1"/>
              </a:buClr>
              <a:buFont typeface="Wingdings" pitchFamily="2" charset="2"/>
              <a:buChar char="q"/>
              <a:defRPr sz="2600">
                <a:solidFill>
                  <a:schemeClr val="tx1"/>
                </a:solidFill>
                <a:latin typeface="+mn-lt"/>
              </a:defRPr>
            </a:lvl2pPr>
            <a:lvl3pPr marL="1304925" indent="-395288" algn="l" rtl="0" eaLnBrk="0" fontAlgn="base" hangingPunct="0">
              <a:spcBef>
                <a:spcPct val="20000"/>
              </a:spcBef>
              <a:spcAft>
                <a:spcPct val="0"/>
              </a:spcAft>
              <a:buClr>
                <a:schemeClr val="tx1"/>
              </a:buClr>
              <a:buFont typeface="Wingdings" pitchFamily="2" charset="2"/>
              <a:buChar char="§"/>
              <a:defRPr sz="2300">
                <a:solidFill>
                  <a:schemeClr val="tx1"/>
                </a:solidFill>
                <a:latin typeface="+mn-lt"/>
              </a:defRPr>
            </a:lvl3pPr>
            <a:lvl4pPr marL="1693863" indent="-387350" algn="l" rtl="0" eaLnBrk="0" fontAlgn="base" hangingPunct="0">
              <a:spcBef>
                <a:spcPct val="20000"/>
              </a:spcBef>
              <a:spcAft>
                <a:spcPct val="0"/>
              </a:spcAft>
              <a:buClr>
                <a:schemeClr val="tx1"/>
              </a:buClr>
              <a:buChar char="o"/>
              <a:defRPr sz="2000">
                <a:solidFill>
                  <a:schemeClr val="tx1"/>
                </a:solidFill>
                <a:latin typeface="+mn-lt"/>
              </a:defRPr>
            </a:lvl4pPr>
            <a:lvl5pPr marL="2093913" indent="-398463" algn="l" rtl="0" eaLnBrk="0" fontAlgn="base" hangingPunct="0">
              <a:spcBef>
                <a:spcPct val="25000"/>
              </a:spcBef>
              <a:spcAft>
                <a:spcPct val="0"/>
              </a:spcAft>
              <a:buClr>
                <a:schemeClr val="tx1"/>
              </a:buClr>
              <a:buChar char="•"/>
              <a:defRPr sz="2000">
                <a:solidFill>
                  <a:schemeClr val="tx1"/>
                </a:solidFill>
                <a:latin typeface="+mn-lt"/>
              </a:defRPr>
            </a:lvl5pPr>
            <a:lvl6pPr marL="2551113" indent="-398463" algn="l" rtl="0" fontAlgn="base">
              <a:spcBef>
                <a:spcPct val="25000"/>
              </a:spcBef>
              <a:spcAft>
                <a:spcPct val="0"/>
              </a:spcAft>
              <a:buClr>
                <a:schemeClr val="tx1"/>
              </a:buClr>
              <a:buChar char="•"/>
              <a:defRPr sz="2000">
                <a:solidFill>
                  <a:schemeClr val="tx1"/>
                </a:solidFill>
                <a:latin typeface="+mn-lt"/>
              </a:defRPr>
            </a:lvl6pPr>
            <a:lvl7pPr marL="3008313" indent="-398463" algn="l" rtl="0" fontAlgn="base">
              <a:spcBef>
                <a:spcPct val="25000"/>
              </a:spcBef>
              <a:spcAft>
                <a:spcPct val="0"/>
              </a:spcAft>
              <a:buClr>
                <a:schemeClr val="tx1"/>
              </a:buClr>
              <a:buChar char="•"/>
              <a:defRPr sz="2000">
                <a:solidFill>
                  <a:schemeClr val="tx1"/>
                </a:solidFill>
                <a:latin typeface="+mn-lt"/>
              </a:defRPr>
            </a:lvl7pPr>
            <a:lvl8pPr marL="3465513" indent="-398463" algn="l" rtl="0" fontAlgn="base">
              <a:spcBef>
                <a:spcPct val="25000"/>
              </a:spcBef>
              <a:spcAft>
                <a:spcPct val="0"/>
              </a:spcAft>
              <a:buClr>
                <a:schemeClr val="tx1"/>
              </a:buClr>
              <a:buChar char="•"/>
              <a:defRPr sz="2000">
                <a:solidFill>
                  <a:schemeClr val="tx1"/>
                </a:solidFill>
                <a:latin typeface="+mn-lt"/>
              </a:defRPr>
            </a:lvl8pPr>
            <a:lvl9pPr marL="3922713" indent="-398463" algn="l" rtl="0" fontAlgn="base">
              <a:spcBef>
                <a:spcPct val="25000"/>
              </a:spcBef>
              <a:spcAft>
                <a:spcPct val="0"/>
              </a:spcAft>
              <a:buClr>
                <a:schemeClr val="tx1"/>
              </a:buClr>
              <a:buChar char="•"/>
              <a:defRPr sz="2000">
                <a:solidFill>
                  <a:schemeClr val="tx1"/>
                </a:solidFill>
                <a:latin typeface="+mn-lt"/>
              </a:defRPr>
            </a:lvl9pPr>
          </a:lstStyle>
          <a:p>
            <a:pPr lvl="0" eaLnBrk="1" fontAlgn="auto" hangingPunct="1">
              <a:spcAft>
                <a:spcPts val="0"/>
              </a:spcAft>
              <a:buClrTx/>
              <a:buFont typeface="Wingdings" pitchFamily="2" charset="2"/>
              <a:buChar char="q"/>
              <a:defRPr/>
            </a:pPr>
            <a:r>
              <a:rPr lang="en-US" sz="2300" b="1" u="sng" smtClean="0">
                <a:solidFill>
                  <a:srgbClr val="FF0000"/>
                </a:solidFill>
                <a:latin typeface="+mj-lt"/>
                <a:cs typeface="Consolas" pitchFamily="49" charset="0"/>
              </a:rPr>
              <a:t>Bài toán đặt ra:</a:t>
            </a:r>
            <a:r>
              <a:rPr lang="en-US" sz="2300" b="1" u="sng">
                <a:solidFill>
                  <a:srgbClr val="FF0000"/>
                </a:solidFill>
                <a:latin typeface="+mj-lt"/>
                <a:cs typeface="Consolas" pitchFamily="49" charset="0"/>
              </a:rPr>
              <a:t> </a:t>
            </a:r>
            <a:r>
              <a:rPr lang="en-US" sz="2300">
                <a:latin typeface="+mj-lt"/>
                <a:cs typeface="Consolas" pitchFamily="49" charset="0"/>
              </a:rPr>
              <a:t> </a:t>
            </a:r>
            <a:r>
              <a:rPr lang="en-US" sz="2300" smtClean="0">
                <a:latin typeface="+mj-lt"/>
                <a:cs typeface="Consolas" pitchFamily="49" charset="0"/>
              </a:rPr>
              <a:t> Làm thế nào để lan truyền thông tin đến nhiều người dùng mong muốn (</a:t>
            </a:r>
            <a:r>
              <a:rPr lang="en-US" sz="2300" smtClean="0">
                <a:solidFill>
                  <a:srgbClr val="2806F4"/>
                </a:solidFill>
                <a:latin typeface="+mj-lt"/>
                <a:cs typeface="Consolas" pitchFamily="49" charset="0"/>
              </a:rPr>
              <a:t>wanted user</a:t>
            </a:r>
            <a:r>
              <a:rPr lang="en-US" sz="2300" smtClean="0">
                <a:latin typeface="+mj-lt"/>
                <a:cs typeface="Consolas" pitchFamily="49" charset="0"/>
              </a:rPr>
              <a:t>) nhất trong khi khả năng thông tin đến được người dùng không mong muốn (</a:t>
            </a:r>
            <a:r>
              <a:rPr lang="en-US" sz="2300">
                <a:solidFill>
                  <a:srgbClr val="FF0000"/>
                </a:solidFill>
                <a:cs typeface="Consolas" pitchFamily="49" charset="0"/>
              </a:rPr>
              <a:t>wanted user</a:t>
            </a:r>
            <a:r>
              <a:rPr lang="en-US" sz="2300" smtClean="0">
                <a:latin typeface="+mj-lt"/>
                <a:cs typeface="Consolas" pitchFamily="49" charset="0"/>
              </a:rPr>
              <a:t>) được giới hạn </a:t>
            </a:r>
          </a:p>
        </p:txBody>
      </p:sp>
      <p:graphicFrame>
        <p:nvGraphicFramePr>
          <p:cNvPr id="2" name="Object 1"/>
          <p:cNvGraphicFramePr>
            <a:graphicFrameLocks noChangeAspect="1"/>
          </p:cNvGraphicFramePr>
          <p:nvPr>
            <p:extLst>
              <p:ext uri="{D42A27DB-BD31-4B8C-83A1-F6EECF244321}">
                <p14:modId xmlns:p14="http://schemas.microsoft.com/office/powerpoint/2010/main" val="510068782"/>
              </p:ext>
            </p:extLst>
          </p:nvPr>
        </p:nvGraphicFramePr>
        <p:xfrm>
          <a:off x="1371600" y="2743200"/>
          <a:ext cx="7010400" cy="3563900"/>
        </p:xfrm>
        <a:graphic>
          <a:graphicData uri="http://schemas.openxmlformats.org/presentationml/2006/ole">
            <mc:AlternateContent xmlns:mc="http://schemas.openxmlformats.org/markup-compatibility/2006">
              <mc:Choice xmlns:v="urn:schemas-microsoft-com:vml" Requires="v">
                <p:oleObj spid="_x0000_s13337" name="Visio" r:id="rId6" imgW="9734240" imgH="7403670" progId="">
                  <p:embed/>
                </p:oleObj>
              </mc:Choice>
              <mc:Fallback>
                <p:oleObj name="Visio" r:id="rId6" imgW="9734240" imgH="740367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743200"/>
                        <a:ext cx="7010400" cy="3563900"/>
                      </a:xfrm>
                      <a:prstGeom prst="rect">
                        <a:avLst/>
                      </a:prstGeom>
                      <a:noFill/>
                      <a:ln>
                        <a:noFill/>
                      </a:ln>
                    </p:spPr>
                  </p:pic>
                </p:oleObj>
              </mc:Fallback>
            </mc:AlternateContent>
          </a:graphicData>
        </a:graphic>
      </p:graphicFrame>
    </p:spTree>
    <p:custDataLst>
      <p:tags r:id="rId2"/>
    </p:custDataLst>
    <p:extLst>
      <p:ext uri="{BB962C8B-B14F-4D97-AF65-F5344CB8AC3E}">
        <p14:creationId xmlns:p14="http://schemas.microsoft.com/office/powerpoint/2010/main" val="384204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81000"/>
            <a:ext cx="6858000" cy="457200"/>
          </a:xfrm>
        </p:spPr>
        <p:txBody>
          <a:bodyPr>
            <a:noAutofit/>
          </a:bodyPr>
          <a:lstStyle/>
          <a:p>
            <a:pPr marL="457200" indent="-457200"/>
            <a:r>
              <a:rPr lang="vi-VN" sz="2800" smtClean="0">
                <a:solidFill>
                  <a:srgbClr val="6600CC"/>
                </a:solidFill>
                <a:latin typeface="Verdana" pitchFamily="34" charset="0"/>
                <a:ea typeface="Verdana" pitchFamily="34" charset="0"/>
                <a:cs typeface="Verdana" pitchFamily="34" charset="0"/>
              </a:rPr>
              <a:t>Mạng xã hội (Social Network)</a:t>
            </a:r>
            <a:endParaRPr lang="vi-VN" sz="2800">
              <a:solidFill>
                <a:srgbClr val="6600CC"/>
              </a:solidFill>
              <a:latin typeface="Verdana" pitchFamily="34" charset="0"/>
              <a:ea typeface="Verdana" pitchFamily="34" charset="0"/>
              <a:cs typeface="Verdana" pitchFamily="34" charset="0"/>
            </a:endParaRPr>
          </a:p>
        </p:txBody>
      </p:sp>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3</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 y="1143000"/>
            <a:ext cx="4305299" cy="4093428"/>
          </a:xfrm>
          <a:prstGeom prst="rect">
            <a:avLst/>
          </a:prstGeom>
          <a:noFill/>
        </p:spPr>
        <p:txBody>
          <a:bodyPr wrap="square" rtlCol="0">
            <a:spAutoFit/>
          </a:bodyPr>
          <a:lstStyle/>
          <a:p>
            <a:pPr marL="342900" indent="-342900">
              <a:buFont typeface="Wingdings" pitchFamily="2" charset="2"/>
              <a:buChar char="q"/>
            </a:pPr>
            <a:r>
              <a:rPr lang="vi-VN" sz="2000">
                <a:latin typeface="Consolas" pitchFamily="49" charset="0"/>
                <a:cs typeface="Consolas" pitchFamily="49" charset="0"/>
              </a:rPr>
              <a:t>Mạng xã hội xuất hiện lần đầu </a:t>
            </a:r>
            <a:r>
              <a:rPr lang="vi-VN" sz="2000" smtClean="0">
                <a:latin typeface="Consolas" pitchFamily="49" charset="0"/>
                <a:cs typeface="Consolas" pitchFamily="49" charset="0"/>
              </a:rPr>
              <a:t>tiên năm </a:t>
            </a:r>
            <a:r>
              <a:rPr lang="vi-VN" sz="2000">
                <a:latin typeface="Consolas" pitchFamily="49" charset="0"/>
                <a:cs typeface="Consolas" pitchFamily="49" charset="0"/>
              </a:rPr>
              <a:t>1995 với sự ra đời của </a:t>
            </a:r>
            <a:r>
              <a:rPr lang="vi-VN" sz="2000" smtClean="0">
                <a:latin typeface="Consolas" pitchFamily="49" charset="0"/>
                <a:cs typeface="Consolas" pitchFamily="49" charset="0"/>
              </a:rPr>
              <a:t>trang </a:t>
            </a:r>
            <a:r>
              <a:rPr lang="vi-VN" sz="2000" b="1" smtClean="0">
                <a:solidFill>
                  <a:srgbClr val="FF0000"/>
                </a:solidFill>
                <a:latin typeface="Consolas" pitchFamily="49" charset="0"/>
                <a:cs typeface="Consolas" pitchFamily="49" charset="0"/>
              </a:rPr>
              <a:t>Classmate</a:t>
            </a:r>
            <a:r>
              <a:rPr lang="vi-VN" sz="2000">
                <a:latin typeface="Consolas" pitchFamily="49" charset="0"/>
                <a:cs typeface="Consolas" pitchFamily="49" charset="0"/>
              </a:rPr>
              <a:t>.</a:t>
            </a:r>
          </a:p>
          <a:p>
            <a:pPr marL="342900" indent="-342900">
              <a:buFont typeface="Wingdings" pitchFamily="2" charset="2"/>
              <a:buChar char="q"/>
            </a:pPr>
            <a:r>
              <a:rPr lang="vi-VN" sz="2000">
                <a:latin typeface="Consolas" pitchFamily="49" charset="0"/>
                <a:cs typeface="Consolas" pitchFamily="49" charset="0"/>
              </a:rPr>
              <a:t>Năm 2002, </a:t>
            </a:r>
            <a:r>
              <a:rPr lang="vi-VN" sz="2000" b="1">
                <a:solidFill>
                  <a:srgbClr val="FF0000"/>
                </a:solidFill>
                <a:latin typeface="Consolas" pitchFamily="49" charset="0"/>
                <a:cs typeface="Consolas" pitchFamily="49" charset="0"/>
              </a:rPr>
              <a:t>Friendster</a:t>
            </a:r>
            <a:r>
              <a:rPr lang="vi-VN" sz="2000">
                <a:latin typeface="Consolas" pitchFamily="49" charset="0"/>
                <a:cs typeface="Consolas" pitchFamily="49" charset="0"/>
              </a:rPr>
              <a:t> trở </a:t>
            </a:r>
            <a:r>
              <a:rPr lang="vi-VN" sz="2000" smtClean="0">
                <a:latin typeface="Consolas" pitchFamily="49" charset="0"/>
                <a:cs typeface="Consolas" pitchFamily="49" charset="0"/>
              </a:rPr>
              <a:t>thành một </a:t>
            </a:r>
            <a:r>
              <a:rPr lang="vi-VN" sz="2000">
                <a:latin typeface="Consolas" pitchFamily="49" charset="0"/>
                <a:cs typeface="Consolas" pitchFamily="49" charset="0"/>
              </a:rPr>
              <a:t>trào lưu mới tại Hoa Kỳ.</a:t>
            </a:r>
          </a:p>
          <a:p>
            <a:pPr marL="342900" indent="-342900">
              <a:buFont typeface="Wingdings" pitchFamily="2" charset="2"/>
              <a:buChar char="q"/>
            </a:pPr>
            <a:r>
              <a:rPr lang="vi-VN" sz="2000">
                <a:latin typeface="Consolas" pitchFamily="49" charset="0"/>
                <a:cs typeface="Consolas" pitchFamily="49" charset="0"/>
              </a:rPr>
              <a:t>Năm 2004, </a:t>
            </a:r>
            <a:r>
              <a:rPr lang="vi-VN" sz="2000" b="1">
                <a:solidFill>
                  <a:srgbClr val="FF0000"/>
                </a:solidFill>
                <a:latin typeface="Consolas" pitchFamily="49" charset="0"/>
                <a:cs typeface="Consolas" pitchFamily="49" charset="0"/>
              </a:rPr>
              <a:t>MySpace</a:t>
            </a:r>
            <a:r>
              <a:rPr lang="vi-VN" sz="2000">
                <a:solidFill>
                  <a:srgbClr val="FF0000"/>
                </a:solidFill>
                <a:latin typeface="Consolas" pitchFamily="49" charset="0"/>
                <a:cs typeface="Consolas" pitchFamily="49" charset="0"/>
              </a:rPr>
              <a:t> </a:t>
            </a:r>
            <a:r>
              <a:rPr lang="vi-VN" sz="2000">
                <a:latin typeface="Consolas" pitchFamily="49" charset="0"/>
                <a:cs typeface="Consolas" pitchFamily="49" charset="0"/>
              </a:rPr>
              <a:t>ra đời </a:t>
            </a:r>
            <a:r>
              <a:rPr lang="vi-VN" sz="2000" smtClean="0">
                <a:latin typeface="Consolas" pitchFamily="49" charset="0"/>
                <a:cs typeface="Consolas" pitchFamily="49" charset="0"/>
              </a:rPr>
              <a:t>với các tính </a:t>
            </a:r>
            <a:r>
              <a:rPr lang="vi-VN" sz="2000">
                <a:latin typeface="Consolas" pitchFamily="49" charset="0"/>
                <a:cs typeface="Consolas" pitchFamily="49" charset="0"/>
              </a:rPr>
              <a:t>năng như phim ảnh thu </a:t>
            </a:r>
            <a:r>
              <a:rPr lang="vi-VN" sz="2000" smtClean="0">
                <a:latin typeface="Consolas" pitchFamily="49" charset="0"/>
                <a:cs typeface="Consolas" pitchFamily="49" charset="0"/>
              </a:rPr>
              <a:t>nhiều người </a:t>
            </a:r>
            <a:r>
              <a:rPr lang="vi-VN" sz="2000">
                <a:latin typeface="Consolas" pitchFamily="49" charset="0"/>
                <a:cs typeface="Consolas" pitchFamily="49" charset="0"/>
              </a:rPr>
              <a:t>chú ý.</a:t>
            </a:r>
          </a:p>
          <a:p>
            <a:pPr marL="342900" indent="-342900">
              <a:buFont typeface="Wingdings" pitchFamily="2" charset="2"/>
              <a:buChar char="q"/>
            </a:pPr>
            <a:r>
              <a:rPr lang="vi-VN" sz="2000">
                <a:latin typeface="Consolas" pitchFamily="49" charset="0"/>
                <a:cs typeface="Consolas" pitchFamily="49" charset="0"/>
              </a:rPr>
              <a:t>Năm 2006, sự ra đời của </a:t>
            </a:r>
            <a:r>
              <a:rPr lang="vi-VN" sz="2000" b="1" u="sng" smtClean="0">
                <a:solidFill>
                  <a:srgbClr val="FF0000"/>
                </a:solidFill>
                <a:latin typeface="Consolas" pitchFamily="49" charset="0"/>
                <a:cs typeface="Consolas" pitchFamily="49" charset="0"/>
              </a:rPr>
              <a:t>Facebook</a:t>
            </a:r>
            <a:r>
              <a:rPr lang="vi-VN" sz="2000" smtClean="0">
                <a:solidFill>
                  <a:srgbClr val="FF0000"/>
                </a:solidFill>
                <a:latin typeface="Consolas" pitchFamily="49" charset="0"/>
                <a:cs typeface="Consolas" pitchFamily="49" charset="0"/>
              </a:rPr>
              <a:t> </a:t>
            </a:r>
            <a:r>
              <a:rPr lang="vi-VN" sz="2000" smtClean="0">
                <a:latin typeface="Consolas" pitchFamily="49" charset="0"/>
                <a:cs typeface="Consolas" pitchFamily="49" charset="0"/>
              </a:rPr>
              <a:t>đánh </a:t>
            </a:r>
            <a:r>
              <a:rPr lang="vi-VN" sz="2000">
                <a:latin typeface="Consolas" pitchFamily="49" charset="0"/>
                <a:cs typeface="Consolas" pitchFamily="49" charset="0"/>
              </a:rPr>
              <a:t>dấu bước ngoặt mới cho </a:t>
            </a:r>
            <a:r>
              <a:rPr lang="vi-VN" sz="2000" smtClean="0">
                <a:latin typeface="Consolas" pitchFamily="49" charset="0"/>
                <a:cs typeface="Consolas" pitchFamily="49" charset="0"/>
              </a:rPr>
              <a:t>hệ thống </a:t>
            </a:r>
            <a:r>
              <a:rPr lang="vi-VN" sz="2000">
                <a:latin typeface="Consolas" pitchFamily="49" charset="0"/>
                <a:cs typeface="Consolas" pitchFamily="49" charset="0"/>
              </a:rPr>
              <a:t>mạng xã hội trực tuyến.</a:t>
            </a:r>
          </a:p>
        </p:txBody>
      </p:sp>
      <p:pic>
        <p:nvPicPr>
          <p:cNvPr id="2050" name="Picture 2" descr="D:\SOCIAL NETWORKS\PAPER\OSN\REPORT\fig\mxhV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253836"/>
            <a:ext cx="4038600" cy="3886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00340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30</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0999" y="381000"/>
            <a:ext cx="8267699"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806F4"/>
                </a:solidFill>
                <a:latin typeface="Corbel" pitchFamily="34" charset="0"/>
                <a:ea typeface="Verdana" pitchFamily="34" charset="0"/>
                <a:cs typeface="Verdana" pitchFamily="34" charset="0"/>
              </a:rPr>
              <a:t>Vấn đề an ninh trên mạng xã hội</a:t>
            </a:r>
            <a:endParaRPr lang="en-US" sz="2800">
              <a:solidFill>
                <a:srgbClr val="2806F4"/>
              </a:solidFill>
              <a:latin typeface="Corbel" pitchFamily="34" charset="0"/>
              <a:ea typeface="Verdana" pitchFamily="34" charset="0"/>
              <a:cs typeface="Verdana" pitchFamily="34" charset="0"/>
            </a:endParaRPr>
          </a:p>
        </p:txBody>
      </p:sp>
      <p:sp>
        <p:nvSpPr>
          <p:cNvPr id="9" name="Rectangle 8"/>
          <p:cNvSpPr>
            <a:spLocks noGrp="1" noChangeArrowheads="1"/>
          </p:cNvSpPr>
          <p:nvPr/>
        </p:nvSpPr>
        <p:spPr bwMode="auto">
          <a:xfrm>
            <a:off x="571500" y="1066800"/>
            <a:ext cx="78105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tx1"/>
              </a:buClr>
              <a:buFont typeface="Wingdings" pitchFamily="2" charset="2"/>
              <a:buChar char="Ø"/>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tx1"/>
              </a:buClr>
              <a:buFont typeface="Wingdings" pitchFamily="2" charset="2"/>
              <a:buChar char="q"/>
              <a:defRPr sz="2600">
                <a:solidFill>
                  <a:schemeClr val="tx1"/>
                </a:solidFill>
                <a:latin typeface="+mn-lt"/>
              </a:defRPr>
            </a:lvl2pPr>
            <a:lvl3pPr marL="1304925" indent="-395288" algn="l" rtl="0" eaLnBrk="0" fontAlgn="base" hangingPunct="0">
              <a:spcBef>
                <a:spcPct val="20000"/>
              </a:spcBef>
              <a:spcAft>
                <a:spcPct val="0"/>
              </a:spcAft>
              <a:buClr>
                <a:schemeClr val="tx1"/>
              </a:buClr>
              <a:buFont typeface="Wingdings" pitchFamily="2" charset="2"/>
              <a:buChar char="§"/>
              <a:defRPr sz="2300">
                <a:solidFill>
                  <a:schemeClr val="tx1"/>
                </a:solidFill>
                <a:latin typeface="+mn-lt"/>
              </a:defRPr>
            </a:lvl3pPr>
            <a:lvl4pPr marL="1693863" indent="-387350" algn="l" rtl="0" eaLnBrk="0" fontAlgn="base" hangingPunct="0">
              <a:spcBef>
                <a:spcPct val="20000"/>
              </a:spcBef>
              <a:spcAft>
                <a:spcPct val="0"/>
              </a:spcAft>
              <a:buClr>
                <a:schemeClr val="tx1"/>
              </a:buClr>
              <a:buChar char="o"/>
              <a:defRPr sz="2000">
                <a:solidFill>
                  <a:schemeClr val="tx1"/>
                </a:solidFill>
                <a:latin typeface="+mn-lt"/>
              </a:defRPr>
            </a:lvl4pPr>
            <a:lvl5pPr marL="2093913" indent="-398463" algn="l" rtl="0" eaLnBrk="0" fontAlgn="base" hangingPunct="0">
              <a:spcBef>
                <a:spcPct val="25000"/>
              </a:spcBef>
              <a:spcAft>
                <a:spcPct val="0"/>
              </a:spcAft>
              <a:buClr>
                <a:schemeClr val="tx1"/>
              </a:buClr>
              <a:buChar char="•"/>
              <a:defRPr sz="2000">
                <a:solidFill>
                  <a:schemeClr val="tx1"/>
                </a:solidFill>
                <a:latin typeface="+mn-lt"/>
              </a:defRPr>
            </a:lvl5pPr>
            <a:lvl6pPr marL="2551113" indent="-398463" algn="l" rtl="0" fontAlgn="base">
              <a:spcBef>
                <a:spcPct val="25000"/>
              </a:spcBef>
              <a:spcAft>
                <a:spcPct val="0"/>
              </a:spcAft>
              <a:buClr>
                <a:schemeClr val="tx1"/>
              </a:buClr>
              <a:buChar char="•"/>
              <a:defRPr sz="2000">
                <a:solidFill>
                  <a:schemeClr val="tx1"/>
                </a:solidFill>
                <a:latin typeface="+mn-lt"/>
              </a:defRPr>
            </a:lvl6pPr>
            <a:lvl7pPr marL="3008313" indent="-398463" algn="l" rtl="0" fontAlgn="base">
              <a:spcBef>
                <a:spcPct val="25000"/>
              </a:spcBef>
              <a:spcAft>
                <a:spcPct val="0"/>
              </a:spcAft>
              <a:buClr>
                <a:schemeClr val="tx1"/>
              </a:buClr>
              <a:buChar char="•"/>
              <a:defRPr sz="2000">
                <a:solidFill>
                  <a:schemeClr val="tx1"/>
                </a:solidFill>
                <a:latin typeface="+mn-lt"/>
              </a:defRPr>
            </a:lvl7pPr>
            <a:lvl8pPr marL="3465513" indent="-398463" algn="l" rtl="0" fontAlgn="base">
              <a:spcBef>
                <a:spcPct val="25000"/>
              </a:spcBef>
              <a:spcAft>
                <a:spcPct val="0"/>
              </a:spcAft>
              <a:buClr>
                <a:schemeClr val="tx1"/>
              </a:buClr>
              <a:buChar char="•"/>
              <a:defRPr sz="2000">
                <a:solidFill>
                  <a:schemeClr val="tx1"/>
                </a:solidFill>
                <a:latin typeface="+mn-lt"/>
              </a:defRPr>
            </a:lvl8pPr>
            <a:lvl9pPr marL="3922713" indent="-398463" algn="l" rtl="0" fontAlgn="base">
              <a:spcBef>
                <a:spcPct val="25000"/>
              </a:spcBef>
              <a:spcAft>
                <a:spcPct val="0"/>
              </a:spcAft>
              <a:buClr>
                <a:schemeClr val="tx1"/>
              </a:buClr>
              <a:buChar char="•"/>
              <a:defRPr sz="2000">
                <a:solidFill>
                  <a:schemeClr val="tx1"/>
                </a:solidFill>
                <a:latin typeface="+mn-lt"/>
              </a:defRPr>
            </a:lvl9pPr>
          </a:lstStyle>
          <a:p>
            <a:pPr lvl="0" eaLnBrk="1" fontAlgn="auto" hangingPunct="1">
              <a:spcAft>
                <a:spcPts val="0"/>
              </a:spcAft>
              <a:buClrTx/>
              <a:buFont typeface="Wingdings" pitchFamily="2" charset="2"/>
              <a:buChar char="q"/>
              <a:defRPr/>
            </a:pPr>
            <a:r>
              <a:rPr lang="en-US" sz="2300" b="1" u="sng" smtClean="0">
                <a:solidFill>
                  <a:srgbClr val="FF0000"/>
                </a:solidFill>
                <a:latin typeface="+mj-lt"/>
                <a:cs typeface="Consolas" pitchFamily="49" charset="0"/>
              </a:rPr>
              <a:t>Tấn công Sybil (Sybil attack)</a:t>
            </a:r>
          </a:p>
          <a:p>
            <a:pPr marL="0" lvl="0" indent="0" eaLnBrk="1" fontAlgn="auto" hangingPunct="1">
              <a:spcAft>
                <a:spcPts val="0"/>
              </a:spcAft>
              <a:buClrTx/>
              <a:buNone/>
              <a:defRPr/>
            </a:pPr>
            <a:r>
              <a:rPr lang="vi-VN" sz="2300" smtClean="0">
                <a:latin typeface="Corbel" pitchFamily="34" charset="0"/>
                <a:cs typeface="Consolas" pitchFamily="49" charset="0"/>
              </a:rPr>
              <a:t>Kẻ tấn công tạo ra các nodes giả mạo các users thật nhằm gây những ảnh hưởng có lợi cho chúng trên mạng xã hội. Các hoạt động có thể là:</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2514600"/>
            <a:ext cx="4453425" cy="3352800"/>
          </a:xfrm>
          <a:prstGeom prst="rect">
            <a:avLst/>
          </a:prstGeom>
        </p:spPr>
      </p:pic>
      <p:sp>
        <p:nvSpPr>
          <p:cNvPr id="4" name="Rectangle 3"/>
          <p:cNvSpPr/>
          <p:nvPr/>
        </p:nvSpPr>
        <p:spPr>
          <a:xfrm>
            <a:off x="685800" y="2667000"/>
            <a:ext cx="3581400" cy="1477328"/>
          </a:xfrm>
          <a:prstGeom prst="rect">
            <a:avLst/>
          </a:prstGeom>
        </p:spPr>
        <p:txBody>
          <a:bodyPr wrap="square">
            <a:spAutoFit/>
          </a:bodyPr>
          <a:lstStyle/>
          <a:p>
            <a:pPr lvl="0" indent="360363">
              <a:buFont typeface="Wingdings" pitchFamily="2" charset="2"/>
              <a:buChar char="q"/>
              <a:defRPr/>
            </a:pPr>
            <a:r>
              <a:rPr lang="vi-VN">
                <a:latin typeface="Corbel" pitchFamily="34" charset="0"/>
                <a:cs typeface="Consolas" pitchFamily="49" charset="0"/>
              </a:rPr>
              <a:t>Tạo ra các bình bầu (vote) giải mạo</a:t>
            </a:r>
          </a:p>
          <a:p>
            <a:pPr lvl="0" indent="360363">
              <a:buFont typeface="Wingdings" pitchFamily="2" charset="2"/>
              <a:buChar char="q"/>
              <a:defRPr/>
            </a:pPr>
            <a:r>
              <a:rPr lang="vi-VN">
                <a:latin typeface="Corbel" pitchFamily="34" charset="0"/>
                <a:cs typeface="Consolas" pitchFamily="49" charset="0"/>
              </a:rPr>
              <a:t>Đưa thông tin sai (có lợi cho kẻ tấn công) cùng một lúc</a:t>
            </a:r>
          </a:p>
          <a:p>
            <a:pPr lvl="0" indent="360363">
              <a:buFont typeface="Wingdings" pitchFamily="2" charset="2"/>
              <a:buChar char="q"/>
              <a:defRPr/>
            </a:pPr>
            <a:r>
              <a:rPr lang="vi-VN">
                <a:latin typeface="Corbel" pitchFamily="34" charset="0"/>
                <a:cs typeface="Consolas" pitchFamily="49" charset="0"/>
              </a:rPr>
              <a:t>Vv.. </a:t>
            </a:r>
          </a:p>
        </p:txBody>
      </p:sp>
    </p:spTree>
    <p:custDataLst>
      <p:tags r:id="rId1"/>
    </p:custDataLst>
    <p:extLst>
      <p:ext uri="{BB962C8B-B14F-4D97-AF65-F5344CB8AC3E}">
        <p14:creationId xmlns:p14="http://schemas.microsoft.com/office/powerpoint/2010/main" val="1714582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31</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0999" y="381000"/>
            <a:ext cx="8267699"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806F4"/>
                </a:solidFill>
                <a:latin typeface="Corbel" pitchFamily="34" charset="0"/>
                <a:ea typeface="Verdana" pitchFamily="34" charset="0"/>
                <a:cs typeface="Verdana" pitchFamily="34" charset="0"/>
              </a:rPr>
              <a:t>Vấn đề an ninh trên mạng xã hội</a:t>
            </a:r>
            <a:endParaRPr lang="en-US" sz="2800">
              <a:solidFill>
                <a:srgbClr val="2806F4"/>
              </a:solidFill>
              <a:latin typeface="Corbel" pitchFamily="34" charset="0"/>
              <a:ea typeface="Verdana" pitchFamily="34" charset="0"/>
              <a:cs typeface="Verdana" pitchFamily="34" charset="0"/>
            </a:endParaRPr>
          </a:p>
        </p:txBody>
      </p:sp>
      <p:sp>
        <p:nvSpPr>
          <p:cNvPr id="9" name="Rectangle 8"/>
          <p:cNvSpPr>
            <a:spLocks noGrp="1" noChangeArrowheads="1"/>
          </p:cNvSpPr>
          <p:nvPr/>
        </p:nvSpPr>
        <p:spPr bwMode="auto">
          <a:xfrm>
            <a:off x="571500" y="1066800"/>
            <a:ext cx="41529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tx1"/>
              </a:buClr>
              <a:buFont typeface="Wingdings" pitchFamily="2" charset="2"/>
              <a:buChar char="Ø"/>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tx1"/>
              </a:buClr>
              <a:buFont typeface="Wingdings" pitchFamily="2" charset="2"/>
              <a:buChar char="q"/>
              <a:defRPr sz="2600">
                <a:solidFill>
                  <a:schemeClr val="tx1"/>
                </a:solidFill>
                <a:latin typeface="+mn-lt"/>
              </a:defRPr>
            </a:lvl2pPr>
            <a:lvl3pPr marL="1304925" indent="-395288" algn="l" rtl="0" eaLnBrk="0" fontAlgn="base" hangingPunct="0">
              <a:spcBef>
                <a:spcPct val="20000"/>
              </a:spcBef>
              <a:spcAft>
                <a:spcPct val="0"/>
              </a:spcAft>
              <a:buClr>
                <a:schemeClr val="tx1"/>
              </a:buClr>
              <a:buFont typeface="Wingdings" pitchFamily="2" charset="2"/>
              <a:buChar char="§"/>
              <a:defRPr sz="2300">
                <a:solidFill>
                  <a:schemeClr val="tx1"/>
                </a:solidFill>
                <a:latin typeface="+mn-lt"/>
              </a:defRPr>
            </a:lvl3pPr>
            <a:lvl4pPr marL="1693863" indent="-387350" algn="l" rtl="0" eaLnBrk="0" fontAlgn="base" hangingPunct="0">
              <a:spcBef>
                <a:spcPct val="20000"/>
              </a:spcBef>
              <a:spcAft>
                <a:spcPct val="0"/>
              </a:spcAft>
              <a:buClr>
                <a:schemeClr val="tx1"/>
              </a:buClr>
              <a:buChar char="o"/>
              <a:defRPr sz="2000">
                <a:solidFill>
                  <a:schemeClr val="tx1"/>
                </a:solidFill>
                <a:latin typeface="+mn-lt"/>
              </a:defRPr>
            </a:lvl4pPr>
            <a:lvl5pPr marL="2093913" indent="-398463" algn="l" rtl="0" eaLnBrk="0" fontAlgn="base" hangingPunct="0">
              <a:spcBef>
                <a:spcPct val="25000"/>
              </a:spcBef>
              <a:spcAft>
                <a:spcPct val="0"/>
              </a:spcAft>
              <a:buClr>
                <a:schemeClr val="tx1"/>
              </a:buClr>
              <a:buChar char="•"/>
              <a:defRPr sz="2000">
                <a:solidFill>
                  <a:schemeClr val="tx1"/>
                </a:solidFill>
                <a:latin typeface="+mn-lt"/>
              </a:defRPr>
            </a:lvl5pPr>
            <a:lvl6pPr marL="2551113" indent="-398463" algn="l" rtl="0" fontAlgn="base">
              <a:spcBef>
                <a:spcPct val="25000"/>
              </a:spcBef>
              <a:spcAft>
                <a:spcPct val="0"/>
              </a:spcAft>
              <a:buClr>
                <a:schemeClr val="tx1"/>
              </a:buClr>
              <a:buChar char="•"/>
              <a:defRPr sz="2000">
                <a:solidFill>
                  <a:schemeClr val="tx1"/>
                </a:solidFill>
                <a:latin typeface="+mn-lt"/>
              </a:defRPr>
            </a:lvl6pPr>
            <a:lvl7pPr marL="3008313" indent="-398463" algn="l" rtl="0" fontAlgn="base">
              <a:spcBef>
                <a:spcPct val="25000"/>
              </a:spcBef>
              <a:spcAft>
                <a:spcPct val="0"/>
              </a:spcAft>
              <a:buClr>
                <a:schemeClr val="tx1"/>
              </a:buClr>
              <a:buChar char="•"/>
              <a:defRPr sz="2000">
                <a:solidFill>
                  <a:schemeClr val="tx1"/>
                </a:solidFill>
                <a:latin typeface="+mn-lt"/>
              </a:defRPr>
            </a:lvl7pPr>
            <a:lvl8pPr marL="3465513" indent="-398463" algn="l" rtl="0" fontAlgn="base">
              <a:spcBef>
                <a:spcPct val="25000"/>
              </a:spcBef>
              <a:spcAft>
                <a:spcPct val="0"/>
              </a:spcAft>
              <a:buClr>
                <a:schemeClr val="tx1"/>
              </a:buClr>
              <a:buChar char="•"/>
              <a:defRPr sz="2000">
                <a:solidFill>
                  <a:schemeClr val="tx1"/>
                </a:solidFill>
                <a:latin typeface="+mn-lt"/>
              </a:defRPr>
            </a:lvl8pPr>
            <a:lvl9pPr marL="3922713" indent="-398463" algn="l" rtl="0" fontAlgn="base">
              <a:spcBef>
                <a:spcPct val="25000"/>
              </a:spcBef>
              <a:spcAft>
                <a:spcPct val="0"/>
              </a:spcAft>
              <a:buClr>
                <a:schemeClr val="tx1"/>
              </a:buClr>
              <a:buChar char="•"/>
              <a:defRPr sz="2000">
                <a:solidFill>
                  <a:schemeClr val="tx1"/>
                </a:solidFill>
                <a:latin typeface="+mn-lt"/>
              </a:defRPr>
            </a:lvl9pPr>
          </a:lstStyle>
          <a:p>
            <a:pPr marL="0" lvl="0" indent="0" eaLnBrk="1" fontAlgn="auto" hangingPunct="1">
              <a:spcAft>
                <a:spcPts val="0"/>
              </a:spcAft>
              <a:buClrTx/>
              <a:buNone/>
              <a:defRPr/>
            </a:pPr>
            <a:r>
              <a:rPr lang="en-US" sz="2300" b="1" smtClean="0">
                <a:solidFill>
                  <a:srgbClr val="FF0000"/>
                </a:solidFill>
                <a:latin typeface="+mj-lt"/>
                <a:cs typeface="Consolas" pitchFamily="49" charset="0"/>
              </a:rPr>
              <a:t>Phương pháp ngăn chặn</a:t>
            </a:r>
          </a:p>
          <a:p>
            <a:pPr lvl="0" eaLnBrk="1" fontAlgn="auto" hangingPunct="1">
              <a:spcAft>
                <a:spcPts val="0"/>
              </a:spcAft>
              <a:buClrTx/>
              <a:buFont typeface="Wingdings" pitchFamily="2" charset="2"/>
              <a:buChar char="q"/>
              <a:defRPr/>
            </a:pPr>
            <a:r>
              <a:rPr lang="en-US" sz="2300" smtClean="0">
                <a:latin typeface="Corbel" pitchFamily="34" charset="0"/>
                <a:cs typeface="Consolas" pitchFamily="49" charset="0"/>
              </a:rPr>
              <a:t>Sybil detection</a:t>
            </a:r>
          </a:p>
          <a:p>
            <a:pPr marL="606425" lvl="0" indent="-342900" eaLnBrk="1" fontAlgn="auto" hangingPunct="1">
              <a:spcAft>
                <a:spcPts val="0"/>
              </a:spcAft>
              <a:buClrTx/>
              <a:buFont typeface="Wingdings" pitchFamily="2" charset="2"/>
              <a:buChar char="q"/>
              <a:defRPr/>
            </a:pPr>
            <a:r>
              <a:rPr lang="en-US" sz="2000" smtClean="0">
                <a:latin typeface="Corbel" pitchFamily="34" charset="0"/>
                <a:cs typeface="Consolas" pitchFamily="49" charset="0"/>
              </a:rPr>
              <a:t>Phân chia các node trong mạng thành hai vùng </a:t>
            </a:r>
            <a:r>
              <a:rPr lang="en-US" sz="2000" smtClean="0">
                <a:solidFill>
                  <a:srgbClr val="FF0000"/>
                </a:solidFill>
                <a:latin typeface="Corbel" pitchFamily="34" charset="0"/>
                <a:cs typeface="Consolas" pitchFamily="49" charset="0"/>
              </a:rPr>
              <a:t>Sybil </a:t>
            </a:r>
            <a:r>
              <a:rPr lang="en-US" sz="2000" smtClean="0">
                <a:latin typeface="Corbel" pitchFamily="34" charset="0"/>
                <a:cs typeface="Consolas" pitchFamily="49" charset="0"/>
              </a:rPr>
              <a:t>và </a:t>
            </a:r>
            <a:r>
              <a:rPr lang="en-US" sz="2000" smtClean="0">
                <a:solidFill>
                  <a:srgbClr val="2806F4"/>
                </a:solidFill>
                <a:latin typeface="Corbel" pitchFamily="34" charset="0"/>
                <a:cs typeface="Consolas" pitchFamily="49" charset="0"/>
              </a:rPr>
              <a:t>Non Sybil</a:t>
            </a:r>
            <a:r>
              <a:rPr lang="en-US" sz="2000" smtClean="0">
                <a:latin typeface="Corbel" pitchFamily="34" charset="0"/>
                <a:cs typeface="Consolas" pitchFamily="49" charset="0"/>
              </a:rPr>
              <a:t>.</a:t>
            </a:r>
          </a:p>
          <a:p>
            <a:pPr marL="606425" lvl="0" indent="-342900" eaLnBrk="1" fontAlgn="auto" hangingPunct="1">
              <a:spcAft>
                <a:spcPts val="0"/>
              </a:spcAft>
              <a:buClrTx/>
              <a:buFont typeface="Wingdings" pitchFamily="2" charset="2"/>
              <a:buChar char="q"/>
              <a:defRPr/>
            </a:pPr>
            <a:r>
              <a:rPr lang="en-US" sz="2000" smtClean="0">
                <a:latin typeface="Corbel" pitchFamily="34" charset="0"/>
                <a:cs typeface="Consolas" pitchFamily="49" charset="0"/>
              </a:rPr>
              <a:t>Đánh giá một node có nằm trong vùng </a:t>
            </a:r>
            <a:r>
              <a:rPr lang="en-US" sz="2000" smtClean="0">
                <a:solidFill>
                  <a:srgbClr val="2806F4"/>
                </a:solidFill>
                <a:latin typeface="Corbel" pitchFamily="34" charset="0"/>
                <a:cs typeface="Consolas" pitchFamily="49" charset="0"/>
              </a:rPr>
              <a:t>Non Sybil</a:t>
            </a:r>
            <a:r>
              <a:rPr lang="en-US" sz="2000" smtClean="0">
                <a:latin typeface="Corbel" pitchFamily="34" charset="0"/>
                <a:cs typeface="Consolas" pitchFamily="49" charset="0"/>
              </a:rPr>
              <a:t> hay không?</a:t>
            </a:r>
          </a:p>
          <a:p>
            <a:pPr>
              <a:spcBef>
                <a:spcPts val="600"/>
              </a:spcBef>
              <a:spcAft>
                <a:spcPts val="600"/>
              </a:spcAft>
              <a:buFont typeface="Wingdings" pitchFamily="2" charset="2"/>
              <a:buChar char="q"/>
            </a:pPr>
            <a:r>
              <a:rPr lang="en-US" sz="2300">
                <a:latin typeface="Corbel" pitchFamily="34" charset="0"/>
                <a:cs typeface="Times New Roman" pitchFamily="18" charset="0"/>
              </a:rPr>
              <a:t>Sybil </a:t>
            </a:r>
            <a:r>
              <a:rPr lang="en-US" sz="2300" smtClean="0">
                <a:latin typeface="Corbel" pitchFamily="34" charset="0"/>
                <a:cs typeface="Times New Roman" pitchFamily="18" charset="0"/>
              </a:rPr>
              <a:t>tolerance</a:t>
            </a:r>
          </a:p>
          <a:p>
            <a:pPr marL="623888" indent="-360363">
              <a:spcBef>
                <a:spcPts val="600"/>
              </a:spcBef>
              <a:spcAft>
                <a:spcPts val="600"/>
              </a:spcAft>
              <a:buFont typeface="Wingdings" pitchFamily="2" charset="2"/>
              <a:buChar char="q"/>
            </a:pPr>
            <a:r>
              <a:rPr lang="en-US" sz="2000"/>
              <a:t>Đảm bảo giao dịch của </a:t>
            </a:r>
            <a:r>
              <a:rPr lang="en-US" sz="2000"/>
              <a:t>một </a:t>
            </a:r>
            <a:r>
              <a:rPr lang="en-US" sz="2000" smtClean="0"/>
              <a:t>node  </a:t>
            </a:r>
            <a:r>
              <a:rPr lang="en-US" sz="2000"/>
              <a:t>độc lập với số  lượng định danh </a:t>
            </a:r>
            <a:r>
              <a:rPr lang="en-US" sz="2000"/>
              <a:t>mà </a:t>
            </a:r>
            <a:r>
              <a:rPr lang="en-US" sz="2000" smtClean="0"/>
              <a:t>của chính nó.</a:t>
            </a:r>
            <a:endParaRPr lang="en-US" sz="2300" dirty="0">
              <a:latin typeface="Corbel" pitchFamily="34" charset="0"/>
              <a:cs typeface="Times New Roman" pitchFamily="18" charset="0"/>
            </a:endParaRPr>
          </a:p>
        </p:txBody>
      </p:sp>
      <p:pic>
        <p:nvPicPr>
          <p:cNvPr id="17410" name="Picture 2" descr="D:\SOCIAL NETWORKS\PAPER\OSN\REPORT\fig\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5129" y="1398429"/>
            <a:ext cx="4031671" cy="35545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42245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32</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0999" y="381000"/>
            <a:ext cx="8267699"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806F4"/>
                </a:solidFill>
                <a:latin typeface="Corbel" pitchFamily="34" charset="0"/>
                <a:ea typeface="Verdana" pitchFamily="34" charset="0"/>
                <a:cs typeface="Verdana" pitchFamily="34" charset="0"/>
              </a:rPr>
              <a:t>Tấn công Socialbots</a:t>
            </a:r>
            <a:endParaRPr lang="en-US" sz="2800">
              <a:solidFill>
                <a:srgbClr val="2806F4"/>
              </a:solidFill>
              <a:latin typeface="Corbel" pitchFamily="34" charset="0"/>
              <a:ea typeface="Verdana" pitchFamily="34" charset="0"/>
              <a:cs typeface="Verdana" pitchFamily="34" charset="0"/>
            </a:endParaRPr>
          </a:p>
        </p:txBody>
      </p:sp>
      <p:sp>
        <p:nvSpPr>
          <p:cNvPr id="9" name="Rectangle 8"/>
          <p:cNvSpPr>
            <a:spLocks noGrp="1" noChangeArrowheads="1"/>
          </p:cNvSpPr>
          <p:nvPr/>
        </p:nvSpPr>
        <p:spPr bwMode="auto">
          <a:xfrm>
            <a:off x="571500" y="1066800"/>
            <a:ext cx="78867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tx1"/>
              </a:buClr>
              <a:buFont typeface="Wingdings" pitchFamily="2" charset="2"/>
              <a:buChar char="Ø"/>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tx1"/>
              </a:buClr>
              <a:buFont typeface="Wingdings" pitchFamily="2" charset="2"/>
              <a:buChar char="q"/>
              <a:defRPr sz="2600">
                <a:solidFill>
                  <a:schemeClr val="tx1"/>
                </a:solidFill>
                <a:latin typeface="+mn-lt"/>
              </a:defRPr>
            </a:lvl2pPr>
            <a:lvl3pPr marL="1304925" indent="-395288" algn="l" rtl="0" eaLnBrk="0" fontAlgn="base" hangingPunct="0">
              <a:spcBef>
                <a:spcPct val="20000"/>
              </a:spcBef>
              <a:spcAft>
                <a:spcPct val="0"/>
              </a:spcAft>
              <a:buClr>
                <a:schemeClr val="tx1"/>
              </a:buClr>
              <a:buFont typeface="Wingdings" pitchFamily="2" charset="2"/>
              <a:buChar char="§"/>
              <a:defRPr sz="2300">
                <a:solidFill>
                  <a:schemeClr val="tx1"/>
                </a:solidFill>
                <a:latin typeface="+mn-lt"/>
              </a:defRPr>
            </a:lvl3pPr>
            <a:lvl4pPr marL="1693863" indent="-387350" algn="l" rtl="0" eaLnBrk="0" fontAlgn="base" hangingPunct="0">
              <a:spcBef>
                <a:spcPct val="20000"/>
              </a:spcBef>
              <a:spcAft>
                <a:spcPct val="0"/>
              </a:spcAft>
              <a:buClr>
                <a:schemeClr val="tx1"/>
              </a:buClr>
              <a:buChar char="o"/>
              <a:defRPr sz="2000">
                <a:solidFill>
                  <a:schemeClr val="tx1"/>
                </a:solidFill>
                <a:latin typeface="+mn-lt"/>
              </a:defRPr>
            </a:lvl4pPr>
            <a:lvl5pPr marL="2093913" indent="-398463" algn="l" rtl="0" eaLnBrk="0" fontAlgn="base" hangingPunct="0">
              <a:spcBef>
                <a:spcPct val="25000"/>
              </a:spcBef>
              <a:spcAft>
                <a:spcPct val="0"/>
              </a:spcAft>
              <a:buClr>
                <a:schemeClr val="tx1"/>
              </a:buClr>
              <a:buChar char="•"/>
              <a:defRPr sz="2000">
                <a:solidFill>
                  <a:schemeClr val="tx1"/>
                </a:solidFill>
                <a:latin typeface="+mn-lt"/>
              </a:defRPr>
            </a:lvl5pPr>
            <a:lvl6pPr marL="2551113" indent="-398463" algn="l" rtl="0" fontAlgn="base">
              <a:spcBef>
                <a:spcPct val="25000"/>
              </a:spcBef>
              <a:spcAft>
                <a:spcPct val="0"/>
              </a:spcAft>
              <a:buClr>
                <a:schemeClr val="tx1"/>
              </a:buClr>
              <a:buChar char="•"/>
              <a:defRPr sz="2000">
                <a:solidFill>
                  <a:schemeClr val="tx1"/>
                </a:solidFill>
                <a:latin typeface="+mn-lt"/>
              </a:defRPr>
            </a:lvl6pPr>
            <a:lvl7pPr marL="3008313" indent="-398463" algn="l" rtl="0" fontAlgn="base">
              <a:spcBef>
                <a:spcPct val="25000"/>
              </a:spcBef>
              <a:spcAft>
                <a:spcPct val="0"/>
              </a:spcAft>
              <a:buClr>
                <a:schemeClr val="tx1"/>
              </a:buClr>
              <a:buChar char="•"/>
              <a:defRPr sz="2000">
                <a:solidFill>
                  <a:schemeClr val="tx1"/>
                </a:solidFill>
                <a:latin typeface="+mn-lt"/>
              </a:defRPr>
            </a:lvl7pPr>
            <a:lvl8pPr marL="3465513" indent="-398463" algn="l" rtl="0" fontAlgn="base">
              <a:spcBef>
                <a:spcPct val="25000"/>
              </a:spcBef>
              <a:spcAft>
                <a:spcPct val="0"/>
              </a:spcAft>
              <a:buClr>
                <a:schemeClr val="tx1"/>
              </a:buClr>
              <a:buChar char="•"/>
              <a:defRPr sz="2000">
                <a:solidFill>
                  <a:schemeClr val="tx1"/>
                </a:solidFill>
                <a:latin typeface="+mn-lt"/>
              </a:defRPr>
            </a:lvl8pPr>
            <a:lvl9pPr marL="3922713" indent="-398463" algn="l" rtl="0" fontAlgn="base">
              <a:spcBef>
                <a:spcPct val="25000"/>
              </a:spcBef>
              <a:spcAft>
                <a:spcPct val="0"/>
              </a:spcAft>
              <a:buClr>
                <a:schemeClr val="tx1"/>
              </a:buClr>
              <a:buChar char="•"/>
              <a:defRPr sz="2000">
                <a:solidFill>
                  <a:schemeClr val="tx1"/>
                </a:solidFill>
                <a:latin typeface="+mn-lt"/>
              </a:defRPr>
            </a:lvl9pPr>
          </a:lstStyle>
          <a:p>
            <a:pPr lvl="0" eaLnBrk="1" fontAlgn="auto" hangingPunct="1">
              <a:spcAft>
                <a:spcPts val="0"/>
              </a:spcAft>
              <a:buClrTx/>
              <a:buFont typeface="Wingdings" pitchFamily="2" charset="2"/>
              <a:buChar char="q"/>
              <a:defRPr/>
            </a:pPr>
            <a:r>
              <a:rPr lang="en-US" sz="2300" smtClean="0">
                <a:solidFill>
                  <a:srgbClr val="FF0000"/>
                </a:solidFill>
                <a:latin typeface="Corbel" pitchFamily="34" charset="0"/>
                <a:cs typeface="Consolas" pitchFamily="49" charset="0"/>
              </a:rPr>
              <a:t>Socialbot</a:t>
            </a:r>
            <a:r>
              <a:rPr lang="en-US" sz="2300" smtClean="0">
                <a:solidFill>
                  <a:srgbClr val="2806F4"/>
                </a:solidFill>
                <a:latin typeface="Corbel" pitchFamily="34" charset="0"/>
                <a:cs typeface="Consolas" pitchFamily="49" charset="0"/>
              </a:rPr>
              <a:t>: </a:t>
            </a:r>
            <a:r>
              <a:rPr lang="en-US" sz="2300" smtClean="0">
                <a:latin typeface="Corbel" pitchFamily="34" charset="0"/>
                <a:cs typeface="Consolas" pitchFamily="49" charset="0"/>
              </a:rPr>
              <a:t>Là một user giải mạo do kẻ tấn công tạo ra một cách tự động giống với một user thật.</a:t>
            </a:r>
          </a:p>
          <a:p>
            <a:pPr lvl="0" eaLnBrk="1" fontAlgn="auto" hangingPunct="1">
              <a:spcAft>
                <a:spcPts val="0"/>
              </a:spcAft>
              <a:buClrTx/>
              <a:buFont typeface="Wingdings" pitchFamily="2" charset="2"/>
              <a:buChar char="q"/>
              <a:defRPr/>
            </a:pPr>
            <a:r>
              <a:rPr lang="en-US" sz="2300" smtClean="0">
                <a:solidFill>
                  <a:srgbClr val="FF0000"/>
                </a:solidFill>
                <a:latin typeface="Corbel" pitchFamily="34" charset="0"/>
                <a:cs typeface="Consolas" pitchFamily="49" charset="0"/>
              </a:rPr>
              <a:t>Mục đích: </a:t>
            </a:r>
            <a:r>
              <a:rPr lang="en-US" sz="2300" smtClean="0">
                <a:latin typeface="Corbel" pitchFamily="34" charset="0"/>
                <a:cs typeface="Consolas" pitchFamily="49" charset="0"/>
              </a:rPr>
              <a:t>Kẻ tấn công sử dụng Socialbots (S) gửi yêu cầu kết bạn với nạn nhân. Khi nạn nhân đồng ý kết bạn thì kẻ tấn công có thể lấy được các thông tin người dùng của nạn nhân</a:t>
            </a:r>
          </a:p>
          <a:p>
            <a:pPr marL="442913" lvl="0" indent="277813" eaLnBrk="1" fontAlgn="auto" hangingPunct="1">
              <a:spcAft>
                <a:spcPts val="0"/>
              </a:spcAft>
              <a:buClrTx/>
              <a:buFont typeface="Wingdings" pitchFamily="2" charset="2"/>
              <a:buChar char="q"/>
              <a:defRPr/>
            </a:pPr>
            <a:r>
              <a:rPr lang="vi-VN" sz="2000">
                <a:latin typeface="Corbel" pitchFamily="34" charset="0"/>
                <a:cs typeface="Consolas" pitchFamily="49" charset="0"/>
              </a:rPr>
              <a:t>Năm 2013 </a:t>
            </a:r>
            <a:r>
              <a:rPr lang="vi-VN" sz="2000">
                <a:latin typeface="Corbel" pitchFamily="34" charset="0"/>
                <a:cs typeface="Consolas" pitchFamily="49" charset="0"/>
              </a:rPr>
              <a:t>Aviad </a:t>
            </a:r>
            <a:r>
              <a:rPr lang="vi-VN" sz="2000" smtClean="0">
                <a:latin typeface="Corbel" pitchFamily="34" charset="0"/>
                <a:cs typeface="Consolas" pitchFamily="49" charset="0"/>
              </a:rPr>
              <a:t>Elyashar [1] đã </a:t>
            </a:r>
            <a:r>
              <a:rPr lang="vi-VN" sz="2000">
                <a:latin typeface="Corbel" pitchFamily="34" charset="0"/>
                <a:cs typeface="Consolas" pitchFamily="49" charset="0"/>
              </a:rPr>
              <a:t>môt phỏng một Socialboots </a:t>
            </a:r>
            <a:r>
              <a:rPr lang="vi-VN" sz="2000">
                <a:latin typeface="Corbel" pitchFamily="34" charset="0"/>
                <a:cs typeface="Consolas" pitchFamily="49" charset="0"/>
              </a:rPr>
              <a:t>như </a:t>
            </a:r>
            <a:r>
              <a:rPr lang="vi-VN" sz="2000" smtClean="0">
                <a:latin typeface="Corbel" pitchFamily="34" charset="0"/>
                <a:cs typeface="Consolas" pitchFamily="49" charset="0"/>
              </a:rPr>
              <a:t>một user </a:t>
            </a:r>
            <a:r>
              <a:rPr lang="vi-VN" sz="2000">
                <a:latin typeface="Corbel" pitchFamily="34" charset="0"/>
                <a:cs typeface="Consolas" pitchFamily="49" charset="0"/>
              </a:rPr>
              <a:t>trong mạng xã hội nhằm mục đích lấy thông tin của </a:t>
            </a:r>
            <a:r>
              <a:rPr lang="vi-VN" sz="2000">
                <a:latin typeface="Corbel" pitchFamily="34" charset="0"/>
                <a:cs typeface="Consolas" pitchFamily="49" charset="0"/>
              </a:rPr>
              <a:t>người </a:t>
            </a:r>
            <a:r>
              <a:rPr lang="vi-VN" sz="2000" smtClean="0">
                <a:latin typeface="Corbel" pitchFamily="34" charset="0"/>
                <a:cs typeface="Consolas" pitchFamily="49" charset="0"/>
              </a:rPr>
              <a:t>dùng trong </a:t>
            </a:r>
            <a:r>
              <a:rPr lang="vi-VN" sz="2000">
                <a:latin typeface="Corbel" pitchFamily="34" charset="0"/>
                <a:cs typeface="Consolas" pitchFamily="49" charset="0"/>
              </a:rPr>
              <a:t>mạng xã </a:t>
            </a:r>
            <a:r>
              <a:rPr lang="vi-VN" sz="2000">
                <a:latin typeface="Corbel" pitchFamily="34" charset="0"/>
                <a:cs typeface="Consolas" pitchFamily="49" charset="0"/>
              </a:rPr>
              <a:t>hội</a:t>
            </a:r>
            <a:r>
              <a:rPr lang="vi-VN" sz="2000" smtClean="0">
                <a:latin typeface="Corbel" pitchFamily="34" charset="0"/>
                <a:cs typeface="Consolas" pitchFamily="49" charset="0"/>
              </a:rPr>
              <a:t>. Tỷ lệ thành công từ 50% đến 70%.</a:t>
            </a:r>
            <a:endParaRPr lang="en-US" sz="2000" smtClean="0">
              <a:latin typeface="Corbel" pitchFamily="34" charset="0"/>
              <a:cs typeface="Consolas" pitchFamily="49" charset="0"/>
            </a:endParaRPr>
          </a:p>
        </p:txBody>
      </p:sp>
    </p:spTree>
    <p:custDataLst>
      <p:tags r:id="rId1"/>
    </p:custDataLst>
    <p:extLst>
      <p:ext uri="{BB962C8B-B14F-4D97-AF65-F5344CB8AC3E}">
        <p14:creationId xmlns:p14="http://schemas.microsoft.com/office/powerpoint/2010/main" val="327083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33</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0999" y="381000"/>
            <a:ext cx="8267699"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806F4"/>
                </a:solidFill>
                <a:latin typeface="Corbel" pitchFamily="34" charset="0"/>
                <a:ea typeface="Verdana" pitchFamily="34" charset="0"/>
                <a:cs typeface="Verdana" pitchFamily="34" charset="0"/>
              </a:rPr>
              <a:t>Tấn công Socialbots</a:t>
            </a:r>
            <a:endParaRPr lang="en-US" sz="2800">
              <a:solidFill>
                <a:srgbClr val="2806F4"/>
              </a:solidFill>
              <a:latin typeface="Corbel" pitchFamily="34" charset="0"/>
              <a:ea typeface="Verdana" pitchFamily="34" charset="0"/>
              <a:cs typeface="Verdana" pitchFamily="34" charset="0"/>
            </a:endParaRPr>
          </a:p>
        </p:txBody>
      </p:sp>
      <p:pic>
        <p:nvPicPr>
          <p:cNvPr id="18434" name="Picture 2" descr="D:\SOCIAL NETWORKS\PAPER\OSN\REPORT\fig\h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219200"/>
            <a:ext cx="8305800" cy="44958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7688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34</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380999" y="381000"/>
            <a:ext cx="8267699"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63525"/>
            <a:r>
              <a:rPr lang="en-US" sz="2800" smtClean="0">
                <a:solidFill>
                  <a:srgbClr val="2806F4"/>
                </a:solidFill>
                <a:latin typeface="Corbel" pitchFamily="34" charset="0"/>
                <a:ea typeface="Verdana" pitchFamily="34" charset="0"/>
                <a:cs typeface="Verdana" pitchFamily="34" charset="0"/>
              </a:rPr>
              <a:t>Tấn công Socialbots</a:t>
            </a:r>
            <a:endParaRPr lang="en-US" sz="2800">
              <a:solidFill>
                <a:srgbClr val="2806F4"/>
              </a:solidFill>
              <a:latin typeface="Corbel" pitchFamily="34" charset="0"/>
              <a:ea typeface="Verdana" pitchFamily="34" charset="0"/>
              <a:cs typeface="Verdana" pitchFamily="34" charset="0"/>
            </a:endParaRPr>
          </a:p>
        </p:txBody>
      </p:sp>
      <p:sp>
        <p:nvSpPr>
          <p:cNvPr id="9" name="Rectangle 8"/>
          <p:cNvSpPr>
            <a:spLocks noGrp="1" noChangeArrowheads="1"/>
          </p:cNvSpPr>
          <p:nvPr/>
        </p:nvSpPr>
        <p:spPr bwMode="auto">
          <a:xfrm>
            <a:off x="571500" y="1066800"/>
            <a:ext cx="78867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tx1"/>
              </a:buClr>
              <a:buFont typeface="Wingdings" pitchFamily="2" charset="2"/>
              <a:buChar char="Ø"/>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tx1"/>
              </a:buClr>
              <a:buFont typeface="Wingdings" pitchFamily="2" charset="2"/>
              <a:buChar char="q"/>
              <a:defRPr sz="2600">
                <a:solidFill>
                  <a:schemeClr val="tx1"/>
                </a:solidFill>
                <a:latin typeface="+mn-lt"/>
              </a:defRPr>
            </a:lvl2pPr>
            <a:lvl3pPr marL="1304925" indent="-395288" algn="l" rtl="0" eaLnBrk="0" fontAlgn="base" hangingPunct="0">
              <a:spcBef>
                <a:spcPct val="20000"/>
              </a:spcBef>
              <a:spcAft>
                <a:spcPct val="0"/>
              </a:spcAft>
              <a:buClr>
                <a:schemeClr val="tx1"/>
              </a:buClr>
              <a:buFont typeface="Wingdings" pitchFamily="2" charset="2"/>
              <a:buChar char="§"/>
              <a:defRPr sz="2300">
                <a:solidFill>
                  <a:schemeClr val="tx1"/>
                </a:solidFill>
                <a:latin typeface="+mn-lt"/>
              </a:defRPr>
            </a:lvl3pPr>
            <a:lvl4pPr marL="1693863" indent="-387350" algn="l" rtl="0" eaLnBrk="0" fontAlgn="base" hangingPunct="0">
              <a:spcBef>
                <a:spcPct val="20000"/>
              </a:spcBef>
              <a:spcAft>
                <a:spcPct val="0"/>
              </a:spcAft>
              <a:buClr>
                <a:schemeClr val="tx1"/>
              </a:buClr>
              <a:buChar char="o"/>
              <a:defRPr sz="2000">
                <a:solidFill>
                  <a:schemeClr val="tx1"/>
                </a:solidFill>
                <a:latin typeface="+mn-lt"/>
              </a:defRPr>
            </a:lvl4pPr>
            <a:lvl5pPr marL="2093913" indent="-398463" algn="l" rtl="0" eaLnBrk="0" fontAlgn="base" hangingPunct="0">
              <a:spcBef>
                <a:spcPct val="25000"/>
              </a:spcBef>
              <a:spcAft>
                <a:spcPct val="0"/>
              </a:spcAft>
              <a:buClr>
                <a:schemeClr val="tx1"/>
              </a:buClr>
              <a:buChar char="•"/>
              <a:defRPr sz="2000">
                <a:solidFill>
                  <a:schemeClr val="tx1"/>
                </a:solidFill>
                <a:latin typeface="+mn-lt"/>
              </a:defRPr>
            </a:lvl5pPr>
            <a:lvl6pPr marL="2551113" indent="-398463" algn="l" rtl="0" fontAlgn="base">
              <a:spcBef>
                <a:spcPct val="25000"/>
              </a:spcBef>
              <a:spcAft>
                <a:spcPct val="0"/>
              </a:spcAft>
              <a:buClr>
                <a:schemeClr val="tx1"/>
              </a:buClr>
              <a:buChar char="•"/>
              <a:defRPr sz="2000">
                <a:solidFill>
                  <a:schemeClr val="tx1"/>
                </a:solidFill>
                <a:latin typeface="+mn-lt"/>
              </a:defRPr>
            </a:lvl6pPr>
            <a:lvl7pPr marL="3008313" indent="-398463" algn="l" rtl="0" fontAlgn="base">
              <a:spcBef>
                <a:spcPct val="25000"/>
              </a:spcBef>
              <a:spcAft>
                <a:spcPct val="0"/>
              </a:spcAft>
              <a:buClr>
                <a:schemeClr val="tx1"/>
              </a:buClr>
              <a:buChar char="•"/>
              <a:defRPr sz="2000">
                <a:solidFill>
                  <a:schemeClr val="tx1"/>
                </a:solidFill>
                <a:latin typeface="+mn-lt"/>
              </a:defRPr>
            </a:lvl7pPr>
            <a:lvl8pPr marL="3465513" indent="-398463" algn="l" rtl="0" fontAlgn="base">
              <a:spcBef>
                <a:spcPct val="25000"/>
              </a:spcBef>
              <a:spcAft>
                <a:spcPct val="0"/>
              </a:spcAft>
              <a:buClr>
                <a:schemeClr val="tx1"/>
              </a:buClr>
              <a:buChar char="•"/>
              <a:defRPr sz="2000">
                <a:solidFill>
                  <a:schemeClr val="tx1"/>
                </a:solidFill>
                <a:latin typeface="+mn-lt"/>
              </a:defRPr>
            </a:lvl8pPr>
            <a:lvl9pPr marL="3922713" indent="-398463" algn="l" rtl="0" fontAlgn="base">
              <a:spcBef>
                <a:spcPct val="25000"/>
              </a:spcBef>
              <a:spcAft>
                <a:spcPct val="0"/>
              </a:spcAft>
              <a:buClr>
                <a:schemeClr val="tx1"/>
              </a:buClr>
              <a:buChar char="•"/>
              <a:defRPr sz="2000">
                <a:solidFill>
                  <a:schemeClr val="tx1"/>
                </a:solidFill>
                <a:latin typeface="+mn-lt"/>
              </a:defRPr>
            </a:lvl9pPr>
          </a:lstStyle>
          <a:p>
            <a:pPr lvl="0" eaLnBrk="1" fontAlgn="auto" hangingPunct="1">
              <a:spcAft>
                <a:spcPts val="0"/>
              </a:spcAft>
              <a:buClrTx/>
              <a:buFont typeface="Wingdings" pitchFamily="2" charset="2"/>
              <a:buChar char="q"/>
              <a:defRPr/>
            </a:pPr>
            <a:r>
              <a:rPr lang="en-US" sz="2300" smtClean="0">
                <a:solidFill>
                  <a:srgbClr val="FF0000"/>
                </a:solidFill>
                <a:latin typeface="Corbel" pitchFamily="34" charset="0"/>
                <a:cs typeface="Consolas" pitchFamily="49" charset="0"/>
              </a:rPr>
              <a:t>Hướng nghiên cứu:</a:t>
            </a:r>
          </a:p>
          <a:p>
            <a:pPr marL="0" lvl="0" indent="0" eaLnBrk="1" fontAlgn="auto" hangingPunct="1">
              <a:spcAft>
                <a:spcPts val="0"/>
              </a:spcAft>
              <a:buClrTx/>
              <a:buNone/>
              <a:defRPr/>
            </a:pPr>
            <a:r>
              <a:rPr lang="en-US" sz="2300" smtClean="0">
                <a:solidFill>
                  <a:srgbClr val="FF0000"/>
                </a:solidFill>
                <a:latin typeface="Corbel" pitchFamily="34" charset="0"/>
                <a:cs typeface="Consolas" pitchFamily="49" charset="0"/>
              </a:rPr>
              <a:t> </a:t>
            </a:r>
            <a:r>
              <a:rPr lang="en-US" sz="2300" smtClean="0">
                <a:latin typeface="Corbel" pitchFamily="34" charset="0"/>
                <a:cs typeface="Consolas" pitchFamily="49" charset="0"/>
              </a:rPr>
              <a:t>Xây dựng giải pháp phòng ngừa sự xâm nhâp, lấy thông tin cá nhân của Socialbots</a:t>
            </a:r>
            <a:endParaRPr lang="en-US" sz="2000" smtClean="0">
              <a:latin typeface="Corbel" pitchFamily="34" charset="0"/>
              <a:cs typeface="Consolas" pitchFamily="49" charset="0"/>
            </a:endParaRPr>
          </a:p>
        </p:txBody>
      </p:sp>
    </p:spTree>
    <p:custDataLst>
      <p:tags r:id="rId1"/>
    </p:custDataLst>
    <p:extLst>
      <p:ext uri="{BB962C8B-B14F-4D97-AF65-F5344CB8AC3E}">
        <p14:creationId xmlns:p14="http://schemas.microsoft.com/office/powerpoint/2010/main" val="2457180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4</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7701" y="1066800"/>
            <a:ext cx="7886699" cy="1323439"/>
          </a:xfrm>
          <a:prstGeom prst="rect">
            <a:avLst/>
          </a:prstGeom>
          <a:noFill/>
        </p:spPr>
        <p:txBody>
          <a:bodyPr wrap="square" rtlCol="0">
            <a:spAutoFit/>
          </a:bodyPr>
          <a:lstStyle/>
          <a:p>
            <a:r>
              <a:rPr lang="vi-VN" sz="2000" b="1">
                <a:solidFill>
                  <a:srgbClr val="FF0000"/>
                </a:solidFill>
                <a:latin typeface="Consolas" pitchFamily="49" charset="0"/>
                <a:cs typeface="Consolas" pitchFamily="49" charset="0"/>
              </a:rPr>
              <a:t>Mạng xã hội, </a:t>
            </a:r>
            <a:r>
              <a:rPr lang="vi-VN" sz="2000">
                <a:latin typeface="Consolas" pitchFamily="49" charset="0"/>
                <a:cs typeface="Consolas" pitchFamily="49" charset="0"/>
              </a:rPr>
              <a:t>hay gọi là mạng xã hội ảo (social network) là dịch vụ </a:t>
            </a:r>
            <a:r>
              <a:rPr lang="vi-VN" sz="2000" smtClean="0">
                <a:solidFill>
                  <a:srgbClr val="210EAE"/>
                </a:solidFill>
                <a:latin typeface="Consolas" pitchFamily="49" charset="0"/>
                <a:cs typeface="Consolas" pitchFamily="49" charset="0"/>
              </a:rPr>
              <a:t>kết nối</a:t>
            </a:r>
            <a:r>
              <a:rPr lang="vi-VN" sz="2000" smtClean="0">
                <a:latin typeface="Consolas" pitchFamily="49" charset="0"/>
                <a:cs typeface="Consolas" pitchFamily="49" charset="0"/>
              </a:rPr>
              <a:t> </a:t>
            </a:r>
            <a:r>
              <a:rPr lang="vi-VN" sz="2000">
                <a:latin typeface="Consolas" pitchFamily="49" charset="0"/>
                <a:cs typeface="Consolas" pitchFamily="49" charset="0"/>
              </a:rPr>
              <a:t>các thành viên cùng sở thích trên Internet lại với nhau với nhiều </a:t>
            </a:r>
            <a:r>
              <a:rPr lang="vi-VN" sz="2000" smtClean="0">
                <a:latin typeface="Consolas" pitchFamily="49" charset="0"/>
                <a:cs typeface="Consolas" pitchFamily="49" charset="0"/>
              </a:rPr>
              <a:t>mục đích </a:t>
            </a:r>
            <a:r>
              <a:rPr lang="vi-VN" sz="2000">
                <a:latin typeface="Consolas" pitchFamily="49" charset="0"/>
                <a:cs typeface="Consolas" pitchFamily="49" charset="0"/>
              </a:rPr>
              <a:t>khác nhau không phân biệt không gian và thời </a:t>
            </a:r>
            <a:r>
              <a:rPr lang="vi-VN" sz="2000" smtClean="0">
                <a:latin typeface="Consolas" pitchFamily="49" charset="0"/>
                <a:cs typeface="Consolas" pitchFamily="49" charset="0"/>
              </a:rPr>
              <a:t>gian.</a:t>
            </a:r>
            <a:endParaRPr lang="vi-VN" sz="2000">
              <a:latin typeface="Consolas" pitchFamily="49" charset="0"/>
              <a:cs typeface="Consolas" pitchFamily="49" charset="0"/>
            </a:endParaRPr>
          </a:p>
        </p:txBody>
      </p:sp>
      <p:pic>
        <p:nvPicPr>
          <p:cNvPr id="3074" name="Picture 2" descr="D:\SOCIAL NETWORKS\PAPER\OSN\REPORT\fig\mxh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1" y="2528455"/>
            <a:ext cx="7886699" cy="35052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r>
              <a:rPr lang="vi-VN" sz="2800" smtClean="0">
                <a:solidFill>
                  <a:srgbClr val="6600CC"/>
                </a:solidFill>
                <a:latin typeface="Verdana" pitchFamily="34" charset="0"/>
                <a:ea typeface="Verdana" pitchFamily="34" charset="0"/>
                <a:cs typeface="Verdana" pitchFamily="34" charset="0"/>
              </a:rPr>
              <a:t>Mạng xã hội (Social Network)</a:t>
            </a:r>
            <a:endParaRPr lang="vi-VN" sz="2800">
              <a:solidFill>
                <a:srgbClr val="6600CC"/>
              </a:solidFill>
              <a:latin typeface="Verdana" pitchFamily="34" charset="0"/>
              <a:ea typeface="Verdana" pitchFamily="34" charset="0"/>
              <a:cs typeface="Verdana" pitchFamily="34" charset="0"/>
            </a:endParaRPr>
          </a:p>
        </p:txBody>
      </p:sp>
    </p:spTree>
    <p:custDataLst>
      <p:tags r:id="rId1"/>
    </p:custDataLst>
    <p:extLst>
      <p:ext uri="{BB962C8B-B14F-4D97-AF65-F5344CB8AC3E}">
        <p14:creationId xmlns:p14="http://schemas.microsoft.com/office/powerpoint/2010/main" val="756695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5</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7701" y="1066800"/>
            <a:ext cx="7886699" cy="707886"/>
          </a:xfrm>
          <a:prstGeom prst="rect">
            <a:avLst/>
          </a:prstGeom>
          <a:noFill/>
        </p:spPr>
        <p:txBody>
          <a:bodyPr wrap="square" rtlCol="0">
            <a:spAutoFit/>
          </a:bodyPr>
          <a:lstStyle/>
          <a:p>
            <a:pPr marL="342900" indent="-342900">
              <a:buFont typeface="Wingdings" pitchFamily="2" charset="2"/>
              <a:buChar char="q"/>
            </a:pPr>
            <a:r>
              <a:rPr lang="vi-VN" sz="2000">
                <a:latin typeface="Consolas" pitchFamily="49" charset="0"/>
                <a:cs typeface="Consolas" pitchFamily="49" charset="0"/>
              </a:rPr>
              <a:t>Người sử dụng muốn </a:t>
            </a:r>
            <a:r>
              <a:rPr lang="vi-VN" sz="2000">
                <a:solidFill>
                  <a:srgbClr val="210EAE"/>
                </a:solidFill>
                <a:latin typeface="Consolas" pitchFamily="49" charset="0"/>
                <a:cs typeface="Consolas" pitchFamily="49" charset="0"/>
              </a:rPr>
              <a:t>duy trì kết nối </a:t>
            </a:r>
            <a:r>
              <a:rPr lang="vi-VN" sz="2000">
                <a:latin typeface="Consolas" pitchFamily="49" charset="0"/>
                <a:cs typeface="Consolas" pitchFamily="49" charset="0"/>
              </a:rPr>
              <a:t>với môi những người xung quanh.</a:t>
            </a:r>
          </a:p>
        </p:txBody>
      </p:sp>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r>
              <a:rPr lang="vi-VN" sz="2800" smtClean="0">
                <a:solidFill>
                  <a:srgbClr val="6600CC"/>
                </a:solidFill>
                <a:latin typeface="Verdana" pitchFamily="34" charset="0"/>
                <a:ea typeface="Verdana" pitchFamily="34" charset="0"/>
                <a:cs typeface="Verdana" pitchFamily="34" charset="0"/>
              </a:rPr>
              <a:t>Mục đích sử dụng</a:t>
            </a:r>
            <a:endParaRPr lang="vi-VN" sz="2800">
              <a:solidFill>
                <a:srgbClr val="6600CC"/>
              </a:solidFill>
              <a:latin typeface="Verdana" pitchFamily="34" charset="0"/>
              <a:ea typeface="Verdana" pitchFamily="34" charset="0"/>
              <a:cs typeface="Verdana" pitchFamily="34" charset="0"/>
            </a:endParaRPr>
          </a:p>
        </p:txBody>
      </p:sp>
      <p:pic>
        <p:nvPicPr>
          <p:cNvPr id="4098" name="Picture 2" descr="D:\SOCIAL NETWORKS\PAPER\OSN\REPORT\fig\ke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 y="1905000"/>
            <a:ext cx="7620000" cy="4191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71597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6</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7701" y="1066800"/>
            <a:ext cx="7886699" cy="707886"/>
          </a:xfrm>
          <a:prstGeom prst="rect">
            <a:avLst/>
          </a:prstGeom>
          <a:noFill/>
        </p:spPr>
        <p:txBody>
          <a:bodyPr wrap="square" rtlCol="0">
            <a:spAutoFit/>
          </a:bodyPr>
          <a:lstStyle/>
          <a:p>
            <a:pPr marL="342900" indent="-342900">
              <a:buFont typeface="Wingdings" pitchFamily="2" charset="2"/>
              <a:buChar char="q"/>
            </a:pPr>
            <a:r>
              <a:rPr lang="vi-VN" sz="2000">
                <a:latin typeface="Consolas" pitchFamily="49" charset="0"/>
                <a:cs typeface="Consolas" pitchFamily="49" charset="0"/>
              </a:rPr>
              <a:t>Người sử dụng muốn sử dụng mạng xã hội trong vấn hoạt động </a:t>
            </a:r>
            <a:r>
              <a:rPr lang="vi-VN" sz="2000" smtClean="0">
                <a:solidFill>
                  <a:srgbClr val="210EAE"/>
                </a:solidFill>
                <a:latin typeface="Consolas" pitchFamily="49" charset="0"/>
                <a:cs typeface="Consolas" pitchFamily="49" charset="0"/>
              </a:rPr>
              <a:t>kinh doanh</a:t>
            </a:r>
            <a:r>
              <a:rPr lang="vi-VN" sz="2000">
                <a:latin typeface="Consolas" pitchFamily="49" charset="0"/>
                <a:cs typeface="Consolas" pitchFamily="49" charset="0"/>
              </a:rPr>
              <a:t>.</a:t>
            </a:r>
          </a:p>
        </p:txBody>
      </p:sp>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r>
              <a:rPr lang="vi-VN" sz="2800" smtClean="0">
                <a:solidFill>
                  <a:srgbClr val="6600CC"/>
                </a:solidFill>
                <a:latin typeface="Verdana" pitchFamily="34" charset="0"/>
                <a:ea typeface="Verdana" pitchFamily="34" charset="0"/>
                <a:cs typeface="Verdana" pitchFamily="34" charset="0"/>
              </a:rPr>
              <a:t>Mục đích sử dụng</a:t>
            </a:r>
            <a:endParaRPr lang="vi-VN" sz="2800">
              <a:solidFill>
                <a:srgbClr val="6600CC"/>
              </a:solidFill>
              <a:latin typeface="Verdana" pitchFamily="34" charset="0"/>
              <a:ea typeface="Verdana" pitchFamily="34" charset="0"/>
              <a:cs typeface="Verdana" pitchFamily="34" charset="0"/>
            </a:endParaRPr>
          </a:p>
        </p:txBody>
      </p:sp>
      <p:pic>
        <p:nvPicPr>
          <p:cNvPr id="5122" name="Picture 2" descr="D:\SOCIAL NETWORKS\PAPER\OSN\REPORT\fig\maket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905000"/>
            <a:ext cx="7772400" cy="4191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08415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7</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7701" y="1066800"/>
            <a:ext cx="7886699" cy="707886"/>
          </a:xfrm>
          <a:prstGeom prst="rect">
            <a:avLst/>
          </a:prstGeom>
          <a:noFill/>
        </p:spPr>
        <p:txBody>
          <a:bodyPr wrap="square" rtlCol="0">
            <a:spAutoFit/>
          </a:bodyPr>
          <a:lstStyle/>
          <a:p>
            <a:pPr marL="342900" indent="-342900">
              <a:buFont typeface="Wingdings" pitchFamily="2" charset="2"/>
              <a:buChar char="q"/>
            </a:pPr>
            <a:r>
              <a:rPr lang="vi-VN" sz="2000">
                <a:latin typeface="Consolas" pitchFamily="49" charset="0"/>
                <a:cs typeface="Consolas" pitchFamily="49" charset="0"/>
              </a:rPr>
              <a:t>Một số người sử dụng muốn tạo ra các </a:t>
            </a:r>
            <a:r>
              <a:rPr lang="vi-VN" sz="2000">
                <a:solidFill>
                  <a:srgbClr val="210EAE"/>
                </a:solidFill>
                <a:latin typeface="Consolas" pitchFamily="49" charset="0"/>
                <a:cs typeface="Consolas" pitchFamily="49" charset="0"/>
              </a:rPr>
              <a:t>mối quan </a:t>
            </a:r>
            <a:r>
              <a:rPr lang="vi-VN" sz="2000" smtClean="0">
                <a:solidFill>
                  <a:srgbClr val="210EAE"/>
                </a:solidFill>
                <a:latin typeface="Consolas" pitchFamily="49" charset="0"/>
                <a:cs typeface="Consolas" pitchFamily="49" charset="0"/>
              </a:rPr>
              <a:t>hệ </a:t>
            </a:r>
            <a:r>
              <a:rPr lang="vi-VN" sz="2000" smtClean="0">
                <a:latin typeface="Consolas" pitchFamily="49" charset="0"/>
                <a:cs typeface="Consolas" pitchFamily="49" charset="0"/>
              </a:rPr>
              <a:t>lãng mạng, đa dạng </a:t>
            </a:r>
            <a:r>
              <a:rPr lang="vi-VN" sz="2000">
                <a:latin typeface="Consolas" pitchFamily="49" charset="0"/>
                <a:cs typeface="Consolas" pitchFamily="49" charset="0"/>
              </a:rPr>
              <a:t>trên mạng xã hội.</a:t>
            </a:r>
          </a:p>
        </p:txBody>
      </p:sp>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r>
              <a:rPr lang="vi-VN" sz="2800" smtClean="0">
                <a:solidFill>
                  <a:srgbClr val="6600CC"/>
                </a:solidFill>
                <a:latin typeface="Verdana" pitchFamily="34" charset="0"/>
                <a:ea typeface="Verdana" pitchFamily="34" charset="0"/>
                <a:cs typeface="Verdana" pitchFamily="34" charset="0"/>
              </a:rPr>
              <a:t>Mục đích sử dụng</a:t>
            </a:r>
            <a:endParaRPr lang="vi-VN" sz="2800">
              <a:solidFill>
                <a:srgbClr val="6600CC"/>
              </a:solidFill>
              <a:latin typeface="Verdana" pitchFamily="34" charset="0"/>
              <a:ea typeface="Verdana" pitchFamily="34" charset="0"/>
              <a:cs typeface="Verdana" pitchFamily="34" charset="0"/>
            </a:endParaRPr>
          </a:p>
        </p:txBody>
      </p:sp>
      <p:pic>
        <p:nvPicPr>
          <p:cNvPr id="6146" name="Picture 2" descr="D:\SOCIAL NETWORKS\PAPER\OSN\REPORT\fig\KetNo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828800"/>
            <a:ext cx="7086600" cy="43210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47985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8</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10000" y="152400"/>
            <a:ext cx="4365914" cy="276999"/>
          </a:xfrm>
          <a:prstGeom prst="rect">
            <a:avLst/>
          </a:prstGeom>
          <a:noFill/>
        </p:spPr>
        <p:txBody>
          <a:bodyPr wrap="square" rtlCol="0">
            <a:spAutoFit/>
          </a:bodyPr>
          <a:lstStyle/>
          <a:p>
            <a:pPr marL="342900" indent="-342900">
              <a:buFont typeface="Wingdings" pitchFamily="2" charset="2"/>
              <a:buChar char="q"/>
            </a:pPr>
            <a:r>
              <a:rPr lang="vi-VN" sz="1200" smtClean="0">
                <a:latin typeface="Consolas" pitchFamily="49" charset="0"/>
                <a:cs typeface="Consolas" pitchFamily="49" charset="0"/>
              </a:rPr>
              <a:t>Số liệu thống kê năm: </a:t>
            </a:r>
            <a:r>
              <a:rPr lang="vi-VN" sz="1200" smtClean="0">
                <a:solidFill>
                  <a:srgbClr val="FF0000"/>
                </a:solidFill>
                <a:latin typeface="Consolas" pitchFamily="49" charset="0"/>
                <a:cs typeface="Consolas" pitchFamily="49" charset="0"/>
              </a:rPr>
              <a:t>2009</a:t>
            </a:r>
            <a:r>
              <a:rPr lang="vi-VN" sz="1200" smtClean="0">
                <a:latin typeface="Consolas" pitchFamily="49" charset="0"/>
                <a:cs typeface="Consolas" pitchFamily="49" charset="0"/>
              </a:rPr>
              <a:t>, nguồn: </a:t>
            </a:r>
            <a:r>
              <a:rPr lang="vi-VN" sz="1200" smtClean="0">
                <a:solidFill>
                  <a:srgbClr val="FF0000"/>
                </a:solidFill>
                <a:latin typeface="Consolas" pitchFamily="49" charset="0"/>
                <a:cs typeface="Consolas" pitchFamily="49" charset="0"/>
              </a:rPr>
              <a:t>wikipedia</a:t>
            </a:r>
            <a:endParaRPr lang="vi-VN" sz="1200">
              <a:solidFill>
                <a:srgbClr val="FF0000"/>
              </a:solidFill>
              <a:latin typeface="Consolas" pitchFamily="49" charset="0"/>
              <a:cs typeface="Consolas" pitchFamily="49" charset="0"/>
            </a:endParaRPr>
          </a:p>
        </p:txBody>
      </p:sp>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r>
              <a:rPr lang="vi-VN" sz="2800" smtClean="0">
                <a:solidFill>
                  <a:srgbClr val="6600CC"/>
                </a:solidFill>
                <a:latin typeface="Verdana" pitchFamily="34" charset="0"/>
                <a:ea typeface="Verdana" pitchFamily="34" charset="0"/>
                <a:cs typeface="Verdana" pitchFamily="34" charset="0"/>
              </a:rPr>
              <a:t>Một số mạng xã hội tiêu biểu</a:t>
            </a:r>
            <a:endParaRPr lang="vi-VN" sz="2800">
              <a:solidFill>
                <a:srgbClr val="6600CC"/>
              </a:solidFill>
              <a:latin typeface="Verdana" pitchFamily="34" charset="0"/>
              <a:ea typeface="Verdana" pitchFamily="34" charset="0"/>
              <a:cs typeface="Verdana" pitchFamily="34" charset="0"/>
            </a:endParaRPr>
          </a:p>
        </p:txBody>
      </p:sp>
      <p:pic>
        <p:nvPicPr>
          <p:cNvPr id="2048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8997" t="8333" r="5893" b="11328"/>
          <a:stretch/>
        </p:blipFill>
        <p:spPr bwMode="auto">
          <a:xfrm>
            <a:off x="0" y="921904"/>
            <a:ext cx="9121486" cy="593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60196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 y="6324600"/>
            <a:ext cx="8229600" cy="0"/>
          </a:xfrm>
          <a:prstGeom prst="line">
            <a:avLst/>
          </a:prstGeom>
          <a:ln w="12700" cmpd="sng">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914400"/>
            <a:ext cx="8229600" cy="0"/>
          </a:xfrm>
          <a:prstGeom prst="line">
            <a:avLst/>
          </a:prstGeom>
          <a:ln w="28575"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3E9EA7E6-78BE-4D11-B91B-4D530BC9AA21}" type="slidenum">
              <a:rPr lang="en-US" smtClean="0"/>
              <a:pPr/>
              <a:t>9</a:t>
            </a:fld>
            <a:endParaRPr lang="en-US"/>
          </a:p>
        </p:txBody>
      </p:sp>
      <p:pic>
        <p:nvPicPr>
          <p:cNvPr id="8" name="Picture 3" descr="C:\Users\CANH PHONG\Desktop\colte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5913" y="0"/>
            <a:ext cx="945573" cy="9219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 y="1219200"/>
            <a:ext cx="4305299" cy="2246769"/>
          </a:xfrm>
          <a:prstGeom prst="rect">
            <a:avLst/>
          </a:prstGeom>
          <a:noFill/>
        </p:spPr>
        <p:txBody>
          <a:bodyPr wrap="square" rtlCol="0">
            <a:spAutoFit/>
          </a:bodyPr>
          <a:lstStyle/>
          <a:p>
            <a:pPr marL="342900" indent="-342900">
              <a:buFont typeface="Wingdings" pitchFamily="2" charset="2"/>
              <a:buChar char="q"/>
            </a:pPr>
            <a:r>
              <a:rPr lang="vi-VN" sz="2000" u="sng" smtClean="0">
                <a:solidFill>
                  <a:srgbClr val="FF0000"/>
                </a:solidFill>
                <a:latin typeface="Consolas" pitchFamily="49" charset="0"/>
                <a:cs typeface="Consolas" pitchFamily="49" charset="0"/>
              </a:rPr>
              <a:t>User (node)</a:t>
            </a:r>
            <a:r>
              <a:rPr lang="vi-VN" sz="2000">
                <a:latin typeface="Consolas" pitchFamily="49" charset="0"/>
                <a:cs typeface="Consolas" pitchFamily="49" charset="0"/>
              </a:rPr>
              <a:t> </a:t>
            </a:r>
            <a:r>
              <a:rPr lang="vi-VN" sz="2000" smtClean="0">
                <a:latin typeface="Consolas" pitchFamily="49" charset="0"/>
                <a:cs typeface="Consolas" pitchFamily="49" charset="0"/>
              </a:rPr>
              <a:t>Là </a:t>
            </a:r>
            <a:r>
              <a:rPr lang="vi-VN" sz="2000">
                <a:latin typeface="Consolas" pitchFamily="49" charset="0"/>
                <a:cs typeface="Consolas" pitchFamily="49" charset="0"/>
              </a:rPr>
              <a:t>một thực thể </a:t>
            </a:r>
            <a:r>
              <a:rPr lang="vi-VN" sz="2000" smtClean="0">
                <a:latin typeface="Consolas" pitchFamily="49" charset="0"/>
                <a:cs typeface="Consolas" pitchFamily="49" charset="0"/>
              </a:rPr>
              <a:t>trong mạng</a:t>
            </a:r>
            <a:r>
              <a:rPr lang="vi-VN" sz="2000">
                <a:latin typeface="Consolas" pitchFamily="49" charset="0"/>
                <a:cs typeface="Consolas" pitchFamily="49" charset="0"/>
              </a:rPr>
              <a:t>. Thực thể này có thể là </a:t>
            </a:r>
            <a:r>
              <a:rPr lang="vi-VN" sz="2000" smtClean="0">
                <a:latin typeface="Consolas" pitchFamily="49" charset="0"/>
                <a:cs typeface="Consolas" pitchFamily="49" charset="0"/>
              </a:rPr>
              <a:t>một cá </a:t>
            </a:r>
            <a:r>
              <a:rPr lang="vi-VN" sz="2000">
                <a:latin typeface="Consolas" pitchFamily="49" charset="0"/>
                <a:cs typeface="Consolas" pitchFamily="49" charset="0"/>
              </a:rPr>
              <a:t>nhân, một doanh nghiệp </a:t>
            </a:r>
            <a:r>
              <a:rPr lang="vi-VN" sz="2000" smtClean="0">
                <a:latin typeface="Consolas" pitchFamily="49" charset="0"/>
                <a:cs typeface="Consolas" pitchFamily="49" charset="0"/>
              </a:rPr>
              <a:t>hoặc một </a:t>
            </a:r>
            <a:r>
              <a:rPr lang="vi-VN" sz="2000">
                <a:latin typeface="Consolas" pitchFamily="49" charset="0"/>
                <a:cs typeface="Consolas" pitchFamily="49" charset="0"/>
              </a:rPr>
              <a:t>tổ chức bất kỳ nào </a:t>
            </a:r>
            <a:r>
              <a:rPr lang="vi-VN" sz="2000" smtClean="0">
                <a:latin typeface="Consolas" pitchFamily="49" charset="0"/>
                <a:cs typeface="Consolas" pitchFamily="49" charset="0"/>
              </a:rPr>
              <a:t>đó</a:t>
            </a:r>
          </a:p>
          <a:p>
            <a:pPr marL="342900" indent="-342900">
              <a:buFont typeface="Wingdings" pitchFamily="2" charset="2"/>
              <a:buChar char="q"/>
            </a:pPr>
            <a:r>
              <a:rPr lang="vi-VN" sz="2000" u="sng">
                <a:solidFill>
                  <a:srgbClr val="FF0000"/>
                </a:solidFill>
                <a:latin typeface="Consolas" pitchFamily="49" charset="0"/>
                <a:cs typeface="Consolas" pitchFamily="49" charset="0"/>
              </a:rPr>
              <a:t>Liên kết (</a:t>
            </a:r>
            <a:r>
              <a:rPr lang="vi-VN" sz="2000" u="sng" smtClean="0">
                <a:solidFill>
                  <a:srgbClr val="FF0000"/>
                </a:solidFill>
                <a:latin typeface="Consolas" pitchFamily="49" charset="0"/>
                <a:cs typeface="Consolas" pitchFamily="49" charset="0"/>
              </a:rPr>
              <a:t>tie)</a:t>
            </a:r>
            <a:r>
              <a:rPr lang="vi-VN" sz="2000">
                <a:latin typeface="Consolas" pitchFamily="49" charset="0"/>
                <a:cs typeface="Consolas" pitchFamily="49" charset="0"/>
              </a:rPr>
              <a:t> </a:t>
            </a:r>
            <a:r>
              <a:rPr lang="vi-VN" sz="2000" smtClean="0">
                <a:latin typeface="Consolas" pitchFamily="49" charset="0"/>
                <a:cs typeface="Consolas" pitchFamily="49" charset="0"/>
              </a:rPr>
              <a:t>là </a:t>
            </a:r>
            <a:r>
              <a:rPr lang="vi-VN" sz="2000">
                <a:latin typeface="Consolas" pitchFamily="49" charset="0"/>
                <a:cs typeface="Consolas" pitchFamily="49" charset="0"/>
              </a:rPr>
              <a:t>mối quan hệ </a:t>
            </a:r>
            <a:r>
              <a:rPr lang="vi-VN" sz="2000" smtClean="0">
                <a:latin typeface="Consolas" pitchFamily="49" charset="0"/>
                <a:cs typeface="Consolas" pitchFamily="49" charset="0"/>
              </a:rPr>
              <a:t>giữa các </a:t>
            </a:r>
            <a:r>
              <a:rPr lang="vi-VN" sz="2000">
                <a:latin typeface="Consolas" pitchFamily="49" charset="0"/>
                <a:cs typeface="Consolas" pitchFamily="49" charset="0"/>
              </a:rPr>
              <a:t>thực thể đó.</a:t>
            </a:r>
          </a:p>
        </p:txBody>
      </p:sp>
      <p:sp>
        <p:nvSpPr>
          <p:cNvPr id="10" name="Title 1"/>
          <p:cNvSpPr txBox="1">
            <a:spLocks/>
          </p:cNvSpPr>
          <p:nvPr/>
        </p:nvSpPr>
        <p:spPr>
          <a:xfrm>
            <a:off x="1219200" y="381000"/>
            <a:ext cx="68580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r>
              <a:rPr lang="vi-VN" sz="2800" smtClean="0">
                <a:solidFill>
                  <a:srgbClr val="6600CC"/>
                </a:solidFill>
                <a:latin typeface="Verdana" pitchFamily="34" charset="0"/>
                <a:ea typeface="Verdana" pitchFamily="34" charset="0"/>
                <a:cs typeface="Verdana" pitchFamily="34" charset="0"/>
              </a:rPr>
              <a:t>Cấu tạo mạng xã hội</a:t>
            </a:r>
            <a:endParaRPr lang="vi-VN" sz="2800">
              <a:solidFill>
                <a:srgbClr val="6600CC"/>
              </a:solidFill>
              <a:latin typeface="Verdana" pitchFamily="34" charset="0"/>
              <a:ea typeface="Verdana" pitchFamily="34" charset="0"/>
              <a:cs typeface="Verdana" pitchFamily="34" charset="0"/>
            </a:endParaRPr>
          </a:p>
        </p:txBody>
      </p:sp>
      <p:pic>
        <p:nvPicPr>
          <p:cNvPr id="8194" name="Picture 2" descr="D:\SOCIAL NETWORKS\PAPER\OSN\REPORT\fig\OS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219200"/>
            <a:ext cx="4191000" cy="4267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57395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10.xml><?xml version="1.0" encoding="utf-8"?>
<p:tagLst xmlns:a="http://schemas.openxmlformats.org/drawingml/2006/main" xmlns:r="http://schemas.openxmlformats.org/officeDocument/2006/relationships" xmlns:p="http://schemas.openxmlformats.org/presentationml/2006/main">
  <p:tag name="TIMING" val="|0.4"/>
</p:tagLst>
</file>

<file path=ppt/tags/tag11.xml><?xml version="1.0" encoding="utf-8"?>
<p:tagLst xmlns:a="http://schemas.openxmlformats.org/drawingml/2006/main" xmlns:r="http://schemas.openxmlformats.org/officeDocument/2006/relationships" xmlns:p="http://schemas.openxmlformats.org/presentationml/2006/main">
  <p:tag name="TIMING" val="|0.4"/>
</p:tagLst>
</file>

<file path=ppt/tags/tag12.xml><?xml version="1.0" encoding="utf-8"?>
<p:tagLst xmlns:a="http://schemas.openxmlformats.org/drawingml/2006/main" xmlns:r="http://schemas.openxmlformats.org/officeDocument/2006/relationships" xmlns:p="http://schemas.openxmlformats.org/presentationml/2006/main">
  <p:tag name="TIMING" val="|0.4"/>
</p:tagLst>
</file>

<file path=ppt/tags/tag13.xml><?xml version="1.0" encoding="utf-8"?>
<p:tagLst xmlns:a="http://schemas.openxmlformats.org/drawingml/2006/main" xmlns:r="http://schemas.openxmlformats.org/officeDocument/2006/relationships" xmlns:p="http://schemas.openxmlformats.org/presentationml/2006/main">
  <p:tag name="TIMING" val="|0.4"/>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15.xml><?xml version="1.0" encoding="utf-8"?>
<p:tagLst xmlns:a="http://schemas.openxmlformats.org/drawingml/2006/main" xmlns:r="http://schemas.openxmlformats.org/officeDocument/2006/relationships" xmlns:p="http://schemas.openxmlformats.org/presentationml/2006/main">
  <p:tag name="TIMING" val="|0.4"/>
</p:tagLst>
</file>

<file path=ppt/tags/tag16.xml><?xml version="1.0" encoding="utf-8"?>
<p:tagLst xmlns:a="http://schemas.openxmlformats.org/drawingml/2006/main" xmlns:r="http://schemas.openxmlformats.org/officeDocument/2006/relationships" xmlns:p="http://schemas.openxmlformats.org/presentationml/2006/main">
  <p:tag name="TIMING" val="|0.4"/>
</p:tagLst>
</file>

<file path=ppt/tags/tag17.xml><?xml version="1.0" encoding="utf-8"?>
<p:tagLst xmlns:a="http://schemas.openxmlformats.org/drawingml/2006/main" xmlns:r="http://schemas.openxmlformats.org/officeDocument/2006/relationships" xmlns:p="http://schemas.openxmlformats.org/presentationml/2006/main">
  <p:tag name="TIMING" val="|0.4"/>
</p:tagLst>
</file>

<file path=ppt/tags/tag18.xml><?xml version="1.0" encoding="utf-8"?>
<p:tagLst xmlns:a="http://schemas.openxmlformats.org/drawingml/2006/main" xmlns:r="http://schemas.openxmlformats.org/officeDocument/2006/relationships" xmlns:p="http://schemas.openxmlformats.org/presentationml/2006/main">
  <p:tag name="TIMING" val="|0.4"/>
</p:tagLst>
</file>

<file path=ppt/tags/tag19.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4"/>
</p:tagLst>
</file>

<file path=ppt/tags/tag20.xml><?xml version="1.0" encoding="utf-8"?>
<p:tagLst xmlns:a="http://schemas.openxmlformats.org/drawingml/2006/main" xmlns:r="http://schemas.openxmlformats.org/officeDocument/2006/relationships" xmlns:p="http://schemas.openxmlformats.org/presentationml/2006/main">
  <p:tag name="TIMING" val="|0.4"/>
</p:tagLst>
</file>

<file path=ppt/tags/tag21.xml><?xml version="1.0" encoding="utf-8"?>
<p:tagLst xmlns:a="http://schemas.openxmlformats.org/drawingml/2006/main" xmlns:r="http://schemas.openxmlformats.org/officeDocument/2006/relationships" xmlns:p="http://schemas.openxmlformats.org/presentationml/2006/main">
  <p:tag name="TIMING" val="|0.4"/>
</p:tagLst>
</file>

<file path=ppt/tags/tag22.xml><?xml version="1.0" encoding="utf-8"?>
<p:tagLst xmlns:a="http://schemas.openxmlformats.org/drawingml/2006/main" xmlns:r="http://schemas.openxmlformats.org/officeDocument/2006/relationships" xmlns:p="http://schemas.openxmlformats.org/presentationml/2006/main">
  <p:tag name="TIMING" val="|0.4"/>
</p:tagLst>
</file>

<file path=ppt/tags/tag23.xml><?xml version="1.0" encoding="utf-8"?>
<p:tagLst xmlns:a="http://schemas.openxmlformats.org/drawingml/2006/main" xmlns:r="http://schemas.openxmlformats.org/officeDocument/2006/relationships" xmlns:p="http://schemas.openxmlformats.org/presentationml/2006/main">
  <p:tag name="TIMING" val="|0.4"/>
</p:tagLst>
</file>

<file path=ppt/tags/tag24.xml><?xml version="1.0" encoding="utf-8"?>
<p:tagLst xmlns:a="http://schemas.openxmlformats.org/drawingml/2006/main" xmlns:r="http://schemas.openxmlformats.org/officeDocument/2006/relationships" xmlns:p="http://schemas.openxmlformats.org/presentationml/2006/main">
  <p:tag name="TIMING" val="|0.4"/>
</p:tagLst>
</file>

<file path=ppt/tags/tag25.xml><?xml version="1.0" encoding="utf-8"?>
<p:tagLst xmlns:a="http://schemas.openxmlformats.org/drawingml/2006/main" xmlns:r="http://schemas.openxmlformats.org/officeDocument/2006/relationships" xmlns:p="http://schemas.openxmlformats.org/presentationml/2006/main">
  <p:tag name="TIMING" val="|0.4"/>
</p:tagLst>
</file>

<file path=ppt/tags/tag26.xml><?xml version="1.0" encoding="utf-8"?>
<p:tagLst xmlns:a="http://schemas.openxmlformats.org/drawingml/2006/main" xmlns:r="http://schemas.openxmlformats.org/officeDocument/2006/relationships" xmlns:p="http://schemas.openxmlformats.org/presentationml/2006/main">
  <p:tag name="TIMING" val="|0.4"/>
</p:tagLst>
</file>

<file path=ppt/tags/tag27.xml><?xml version="1.0" encoding="utf-8"?>
<p:tagLst xmlns:a="http://schemas.openxmlformats.org/drawingml/2006/main" xmlns:r="http://schemas.openxmlformats.org/officeDocument/2006/relationships" xmlns:p="http://schemas.openxmlformats.org/presentationml/2006/main">
  <p:tag name="TIMING" val="|0.4"/>
</p:tagLst>
</file>

<file path=ppt/tags/tag28.xml><?xml version="1.0" encoding="utf-8"?>
<p:tagLst xmlns:a="http://schemas.openxmlformats.org/drawingml/2006/main" xmlns:r="http://schemas.openxmlformats.org/officeDocument/2006/relationships" xmlns:p="http://schemas.openxmlformats.org/presentationml/2006/main">
  <p:tag name="TIMING" val="|0.4"/>
</p:tagLst>
</file>

<file path=ppt/tags/tag29.xml><?xml version="1.0" encoding="utf-8"?>
<p:tagLst xmlns:a="http://schemas.openxmlformats.org/drawingml/2006/main" xmlns:r="http://schemas.openxmlformats.org/officeDocument/2006/relationships" xmlns:p="http://schemas.openxmlformats.org/presentationml/2006/main">
  <p:tag name="TIMING" val="|0.4"/>
</p:tagLst>
</file>

<file path=ppt/tags/tag3.xml><?xml version="1.0" encoding="utf-8"?>
<p:tagLst xmlns:a="http://schemas.openxmlformats.org/drawingml/2006/main" xmlns:r="http://schemas.openxmlformats.org/officeDocument/2006/relationships" xmlns:p="http://schemas.openxmlformats.org/presentationml/2006/main">
  <p:tag name="TIMING" val="|0.4"/>
</p:tagLst>
</file>

<file path=ppt/tags/tag30.xml><?xml version="1.0" encoding="utf-8"?>
<p:tagLst xmlns:a="http://schemas.openxmlformats.org/drawingml/2006/main" xmlns:r="http://schemas.openxmlformats.org/officeDocument/2006/relationships" xmlns:p="http://schemas.openxmlformats.org/presentationml/2006/main">
  <p:tag name="TIMING" val="|0.4"/>
</p:tagLst>
</file>

<file path=ppt/tags/tag31.xml><?xml version="1.0" encoding="utf-8"?>
<p:tagLst xmlns:a="http://schemas.openxmlformats.org/drawingml/2006/main" xmlns:r="http://schemas.openxmlformats.org/officeDocument/2006/relationships" xmlns:p="http://schemas.openxmlformats.org/presentationml/2006/main">
  <p:tag name="TIMING" val="|0.4"/>
</p:tagLst>
</file>

<file path=ppt/tags/tag32.xml><?xml version="1.0" encoding="utf-8"?>
<p:tagLst xmlns:a="http://schemas.openxmlformats.org/drawingml/2006/main" xmlns:r="http://schemas.openxmlformats.org/officeDocument/2006/relationships" xmlns:p="http://schemas.openxmlformats.org/presentationml/2006/main">
  <p:tag name="TIMING" val="|0.4"/>
</p:tagLst>
</file>

<file path=ppt/tags/tag33.xml><?xml version="1.0" encoding="utf-8"?>
<p:tagLst xmlns:a="http://schemas.openxmlformats.org/drawingml/2006/main" xmlns:r="http://schemas.openxmlformats.org/officeDocument/2006/relationships" xmlns:p="http://schemas.openxmlformats.org/presentationml/2006/main">
  <p:tag name="TIMING" val="|0.4"/>
</p:tagLst>
</file>

<file path=ppt/tags/tag34.xml><?xml version="1.0" encoding="utf-8"?>
<p:tagLst xmlns:a="http://schemas.openxmlformats.org/drawingml/2006/main" xmlns:r="http://schemas.openxmlformats.org/officeDocument/2006/relationships" xmlns:p="http://schemas.openxmlformats.org/presentationml/2006/main">
  <p:tag name="TIMING" val="|0.4"/>
</p:tagLst>
</file>

<file path=ppt/tags/tag4.xml><?xml version="1.0" encoding="utf-8"?>
<p:tagLst xmlns:a="http://schemas.openxmlformats.org/drawingml/2006/main" xmlns:r="http://schemas.openxmlformats.org/officeDocument/2006/relationships" xmlns:p="http://schemas.openxmlformats.org/presentationml/2006/main">
  <p:tag name="TIMING" val="|0.4"/>
</p:tagLst>
</file>

<file path=ppt/tags/tag5.xml><?xml version="1.0" encoding="utf-8"?>
<p:tagLst xmlns:a="http://schemas.openxmlformats.org/drawingml/2006/main" xmlns:r="http://schemas.openxmlformats.org/officeDocument/2006/relationships" xmlns:p="http://schemas.openxmlformats.org/presentationml/2006/main">
  <p:tag name="TIMING" val="|0.4"/>
</p:tagLst>
</file>

<file path=ppt/tags/tag6.xml><?xml version="1.0" encoding="utf-8"?>
<p:tagLst xmlns:a="http://schemas.openxmlformats.org/drawingml/2006/main" xmlns:r="http://schemas.openxmlformats.org/officeDocument/2006/relationships" xmlns:p="http://schemas.openxmlformats.org/presentationml/2006/main">
  <p:tag name="TIMING" val="|0.4"/>
</p:tagLst>
</file>

<file path=ppt/tags/tag7.xml><?xml version="1.0" encoding="utf-8"?>
<p:tagLst xmlns:a="http://schemas.openxmlformats.org/drawingml/2006/main" xmlns:r="http://schemas.openxmlformats.org/officeDocument/2006/relationships" xmlns:p="http://schemas.openxmlformats.org/presentationml/2006/main">
  <p:tag name="TIMING" val="|0.4"/>
</p:tagLst>
</file>

<file path=ppt/tags/tag8.xml><?xml version="1.0" encoding="utf-8"?>
<p:tagLst xmlns:a="http://schemas.openxmlformats.org/drawingml/2006/main" xmlns:r="http://schemas.openxmlformats.org/officeDocument/2006/relationships" xmlns:p="http://schemas.openxmlformats.org/presentationml/2006/main">
  <p:tag name="TIMING" val="|0.4"/>
</p:tagLst>
</file>

<file path=ppt/tags/tag9.xml><?xml version="1.0" encoding="utf-8"?>
<p:tagLst xmlns:a="http://schemas.openxmlformats.org/drawingml/2006/main" xmlns:r="http://schemas.openxmlformats.org/officeDocument/2006/relationships" xmlns:p="http://schemas.openxmlformats.org/presentationml/2006/main">
  <p:tag name="TIMING" val="|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b="1">
            <a:solidFill>
              <a:srgbClr val="FF0000"/>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11115</TotalTime>
  <Words>1880</Words>
  <Application>Microsoft Office PowerPoint</Application>
  <PresentationFormat>On-screen Show (4:3)</PresentationFormat>
  <Paragraphs>231</Paragraphs>
  <Slides>34</Slides>
  <Notes>33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34</vt:i4>
      </vt:variant>
    </vt:vector>
  </HeadingPairs>
  <TitlesOfParts>
    <vt:vector size="37" baseType="lpstr">
      <vt:lpstr>Office Theme</vt:lpstr>
      <vt:lpstr>Equation</vt:lpstr>
      <vt:lpstr>Visio</vt:lpstr>
      <vt:lpstr>MỘT SỐ BÀI TOÁN TRÊN MẠNG XÃ HỘI</vt:lpstr>
      <vt:lpstr>Nội dung</vt:lpstr>
      <vt:lpstr>Mạng xã hội (Social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5</dc:title>
  <dc:creator>canh ki</dc:creator>
  <cp:lastModifiedBy>sas</cp:lastModifiedBy>
  <cp:revision>1159</cp:revision>
  <cp:lastPrinted>2013-12-27T00:06:24Z</cp:lastPrinted>
  <dcterms:created xsi:type="dcterms:W3CDTF">2013-10-31T22:25:14Z</dcterms:created>
  <dcterms:modified xsi:type="dcterms:W3CDTF">2015-09-20T17:31:15Z</dcterms:modified>
</cp:coreProperties>
</file>